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18288000" cy="10287000"/>
  <p:notesSz cx="10287000" cy="18288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8" roundtripDataSignature="AMtx7mjnucqdPQl4sM+dTe81jGKmpaSpP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23799DE-B7F8-464F-87B5-2E38887E4382}">
  <a:tblStyle styleId="{D23799DE-B7F8-464F-87B5-2E38887E4382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CF4"/>
          </a:solidFill>
        </a:fill>
      </a:tcStyle>
    </a:wholeTbl>
    <a:band1H>
      <a:tcTxStyle/>
      <a:tcStyle>
        <a:tcBdr/>
        <a:fill>
          <a:solidFill>
            <a:srgbClr val="CFD7E7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FD7E7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308" y="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customschemas.google.com/relationships/presentationmetadata" Target="meta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4457700" cy="917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5827713" y="0"/>
            <a:ext cx="4457700" cy="917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17372013"/>
            <a:ext cx="4457700" cy="915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0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1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2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13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14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15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16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17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5" name="Google Shape;315;p18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18:notes"/>
          <p:cNvSpPr txBox="1">
            <a:spLocks noGrp="1"/>
          </p:cNvSpPr>
          <p:nvPr>
            <p:ph type="sldNum" idx="12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19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20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Google Shape;338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21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9" name="Google Shape;119;p3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3:notes"/>
          <p:cNvSpPr txBox="1">
            <a:spLocks noGrp="1"/>
          </p:cNvSpPr>
          <p:nvPr>
            <p:ph type="sldNum" idx="12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algun Gothic"/>
              <a:buNone/>
            </a:pPr>
            <a:fld id="{00000000-1234-1234-1234-123412341234}" type="slidenum">
              <a:rPr lang="en-US" altLang="ko-KR" sz="12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fld>
            <a:endParaRPr sz="12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3" name="Google Shape;133;p4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4:notes"/>
          <p:cNvSpPr txBox="1">
            <a:spLocks noGrp="1"/>
          </p:cNvSpPr>
          <p:nvPr>
            <p:ph type="sldNum" idx="12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5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6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7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9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8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3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3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2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32"/>
          <p:cNvSpPr txBox="1">
            <a:spLocks noGrp="1"/>
          </p:cNvSpPr>
          <p:nvPr>
            <p:ph type="body" idx="1"/>
          </p:nvPr>
        </p:nvSpPr>
        <p:spPr>
          <a:xfrm rot="5400000">
            <a:off x="2309018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9pPr>
          </a:lstStyle>
          <a:p>
            <a:endParaRPr/>
          </a:p>
        </p:txBody>
      </p:sp>
      <p:sp>
        <p:nvSpPr>
          <p:cNvPr id="75" name="Google Shape;75;p3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3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3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3"/>
          <p:cNvSpPr txBox="1">
            <a:spLocks noGrp="1"/>
          </p:cNvSpPr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33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9pPr>
          </a:lstStyle>
          <a:p>
            <a:endParaRPr/>
          </a:p>
        </p:txBody>
      </p:sp>
      <p:sp>
        <p:nvSpPr>
          <p:cNvPr id="81" name="Google Shape;81;p3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3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3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2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9pPr>
          </a:lstStyle>
          <a:p>
            <a:endParaRPr/>
          </a:p>
        </p:txBody>
      </p:sp>
      <p:sp>
        <p:nvSpPr>
          <p:cNvPr id="24" name="Google Shape;24;p2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2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2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5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25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2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2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2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�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9pPr>
          </a:lstStyle>
          <a:p>
            <a:endParaRPr/>
          </a:p>
        </p:txBody>
      </p:sp>
      <p:sp>
        <p:nvSpPr>
          <p:cNvPr id="36" name="Google Shape;36;p26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�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9pPr>
          </a:lstStyle>
          <a:p>
            <a:endParaRPr/>
          </a:p>
        </p:txBody>
      </p:sp>
      <p:sp>
        <p:nvSpPr>
          <p:cNvPr id="37" name="Google Shape;37;p2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2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2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27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27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9pPr>
          </a:lstStyle>
          <a:p>
            <a:endParaRPr/>
          </a:p>
        </p:txBody>
      </p:sp>
      <p:sp>
        <p:nvSpPr>
          <p:cNvPr id="44" name="Google Shape;44;p27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27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9pPr>
          </a:lstStyle>
          <a:p>
            <a:endParaRPr/>
          </a:p>
        </p:txBody>
      </p:sp>
      <p:sp>
        <p:nvSpPr>
          <p:cNvPr id="46" name="Google Shape;46;p2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2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2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0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30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�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�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9pPr>
          </a:lstStyle>
          <a:p>
            <a:endParaRPr/>
          </a:p>
        </p:txBody>
      </p:sp>
      <p:sp>
        <p:nvSpPr>
          <p:cNvPr id="61" name="Google Shape;61;p30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2" name="Google Shape;62;p3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3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3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1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31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31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9" name="Google Shape;69;p3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3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3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�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�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�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2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2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2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tatista.com/statistics/207009/number-of-outbound-visits-of-indian-nationals-from-india-since-2000/" TargetMode="External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25.png"/><Relationship Id="rId4" Type="http://schemas.openxmlformats.org/officeDocument/2006/relationships/hyperlink" Target="https://www.statista.com/statistics/207012/number-of-domestic-tourist-visits-in-india-since-2000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jpg"/><Relationship Id="rId5" Type="http://schemas.openxmlformats.org/officeDocument/2006/relationships/image" Target="../media/image58.jpg"/><Relationship Id="rId4" Type="http://schemas.openxmlformats.org/officeDocument/2006/relationships/image" Target="../media/image57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ordstream.com/blog/ws/2015/05/21/how-much-does-adwords-cost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statista.com/statistics/207012/number-of-domestic-tourist-visits-in-india-since-2000/" TargetMode="External"/><Relationship Id="rId5" Type="http://schemas.openxmlformats.org/officeDocument/2006/relationships/hyperlink" Target="https://www.statista.com/statistics/207009/number-of-outbound-visits-of-indian-nationals-from-india-since-2000/" TargetMode="External"/><Relationship Id="rId4" Type="http://schemas.openxmlformats.org/officeDocument/2006/relationships/hyperlink" Target="https://www.schengenvisainfo.com/schengen-visa-insurance/india/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6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25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11" Type="http://schemas.openxmlformats.org/officeDocument/2006/relationships/image" Target="../media/image45.jpeg"/><Relationship Id="rId5" Type="http://schemas.openxmlformats.org/officeDocument/2006/relationships/image" Target="../media/image39.png"/><Relationship Id="rId10" Type="http://schemas.openxmlformats.org/officeDocument/2006/relationships/image" Target="../media/image44.jp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hyperlink" Target="https://www.schengenvisainfo.com/schengen-visa-insurance/india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wordstream.com/blog/ws/2015/05/21/how-much-does-adwords-cost" TargetMode="External"/><Relationship Id="rId5" Type="http://schemas.openxmlformats.org/officeDocument/2006/relationships/image" Target="../media/image47.jpg"/><Relationship Id="rId4" Type="http://schemas.openxmlformats.org/officeDocument/2006/relationships/image" Target="../media/image4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634921" y="-169838"/>
            <a:ext cx="18976657" cy="11385994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142857" y="761905"/>
            <a:ext cx="8380952" cy="8761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142857" y="6352237"/>
            <a:ext cx="8380952" cy="9524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"/>
          <p:cNvSpPr txBox="1"/>
          <p:nvPr/>
        </p:nvSpPr>
        <p:spPr>
          <a:xfrm>
            <a:off x="9601200" y="1177365"/>
            <a:ext cx="6019800" cy="48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72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여행자 보험 가입 고객</a:t>
            </a:r>
            <a:endParaRPr sz="72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72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예측</a:t>
            </a:r>
            <a:r>
              <a:rPr lang="ko-KR" sz="7200" dirty="0">
                <a:solidFill>
                  <a:srgbClr val="FFFFFF"/>
                </a:solidFill>
              </a:rPr>
              <a:t> 컨설팅 </a:t>
            </a:r>
            <a:r>
              <a:rPr lang="ko-KR" sz="72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서비스 </a:t>
            </a:r>
            <a:endParaRPr sz="72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1"/>
          <p:cNvSpPr txBox="1"/>
          <p:nvPr/>
        </p:nvSpPr>
        <p:spPr>
          <a:xfrm>
            <a:off x="9721000" y="6684714"/>
            <a:ext cx="7500200" cy="95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빅데이터 기반  지능형서비스 개발 프로젝트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2조</a:t>
            </a:r>
            <a:endParaRPr sz="280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7CCE4"/>
        </a:solidFill>
        <a:effectLst/>
      </p:bgPr>
    </p:bg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343;p20">
            <a:extLst>
              <a:ext uri="{FF2B5EF4-FFF2-40B4-BE49-F238E27FC236}">
                <a16:creationId xmlns:a16="http://schemas.microsoft.com/office/drawing/2014/main" id="{3646C48A-3788-424A-AEFA-3C1D2218A326}"/>
              </a:ext>
            </a:extLst>
          </p:cNvPr>
          <p:cNvSpPr txBox="1"/>
          <p:nvPr/>
        </p:nvSpPr>
        <p:spPr>
          <a:xfrm>
            <a:off x="5454907" y="9640710"/>
            <a:ext cx="8686800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&lt;출처&gt; </a:t>
            </a:r>
            <a:endParaRPr sz="1200" dirty="0"/>
          </a:p>
          <a:p>
            <a:pPr marL="428625" marR="0" lvl="0" indent="-42862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Calibri"/>
              <a:buChar char="-"/>
            </a:pPr>
            <a:r>
              <a:rPr lang="ko-KR" sz="1200" u="sng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https://www.statista.com/statistics/207009/number-of-outbound-visits-of-indian-nationals-from-india-since-2000/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28625" marR="0" lvl="0" indent="-42862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Calibri"/>
              <a:buChar char="-"/>
            </a:pPr>
            <a:r>
              <a:rPr lang="ko-KR" sz="1200" u="sng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https://www.statista.com/statistics/207012/number-of-domestic-tourist-visits-in-india-since-2000/</a:t>
            </a:r>
            <a:r>
              <a:rPr lang="ko-KR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, </a:t>
            </a:r>
            <a:r>
              <a:rPr lang="ko-KR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Statista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6" name="Google Shape;226;p1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-1110"/>
            <a:ext cx="5410200" cy="10288110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10"/>
          <p:cNvSpPr txBox="1"/>
          <p:nvPr/>
        </p:nvSpPr>
        <p:spPr>
          <a:xfrm>
            <a:off x="411240" y="4541640"/>
            <a:ext cx="4587720" cy="119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153D"/>
              </a:buClr>
              <a:buSzPts val="5400"/>
              <a:buFont typeface="Arial"/>
              <a:buNone/>
            </a:pPr>
            <a:r>
              <a:rPr lang="ko-KR" sz="5400" b="0" i="0" u="none" strike="noStrike" cap="none">
                <a:solidFill>
                  <a:srgbClr val="00153D"/>
                </a:solidFill>
                <a:latin typeface="Arial"/>
                <a:ea typeface="Arial"/>
                <a:cs typeface="Arial"/>
                <a:sym typeface="Arial"/>
              </a:rPr>
              <a:t>인도 여행시장</a:t>
            </a:r>
            <a:endParaRPr sz="5400" b="0" i="0" u="none" strike="noStrike" cap="none">
              <a:solidFill>
                <a:srgbClr val="00153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8" name="Google Shape;228;p1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638800" y="190500"/>
            <a:ext cx="8502907" cy="63176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1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601200" y="4079699"/>
            <a:ext cx="8502906" cy="60128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886FF"/>
        </a:solidFill>
        <a:effectLst/>
      </p:bgPr>
    </p:bg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634921" y="-169838"/>
            <a:ext cx="18976657" cy="113859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142857" y="761905"/>
            <a:ext cx="8380952" cy="1159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1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142857" y="761905"/>
            <a:ext cx="8380952" cy="8761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1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142857" y="5018904"/>
            <a:ext cx="8380952" cy="9524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11"/>
          <p:cNvSpPr txBox="1"/>
          <p:nvPr/>
        </p:nvSpPr>
        <p:spPr>
          <a:xfrm>
            <a:off x="10058400" y="5829300"/>
            <a:ext cx="5871443" cy="2592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▪"/>
            </a:pPr>
            <a:r>
              <a:rPr lang="ko-KR" sz="2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이용 데이터</a:t>
            </a:r>
            <a:endParaRPr/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▪"/>
            </a:pPr>
            <a:r>
              <a:rPr lang="ko-KR" sz="2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데이터 전 처리 과정</a:t>
            </a:r>
            <a:endParaRPr/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▪"/>
            </a:pPr>
            <a:r>
              <a:rPr lang="ko-KR" sz="2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데이터 분석 과정</a:t>
            </a:r>
            <a:endParaRPr/>
          </a:p>
          <a:p>
            <a:pPr marL="342900" marR="0" lvl="0" indent="-165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None/>
            </a:pPr>
            <a:endParaRPr sz="28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p11"/>
          <p:cNvSpPr txBox="1"/>
          <p:nvPr/>
        </p:nvSpPr>
        <p:spPr>
          <a:xfrm>
            <a:off x="9751933" y="1051376"/>
            <a:ext cx="7162800" cy="36471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6600">
                <a:solidFill>
                  <a:srgbClr val="5886FF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6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프로젝트 수행 절차 및 방법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48" y="4762"/>
            <a:ext cx="4564952" cy="10282238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12"/>
          <p:cNvSpPr txBox="1"/>
          <p:nvPr/>
        </p:nvSpPr>
        <p:spPr>
          <a:xfrm>
            <a:off x="706832" y="3634653"/>
            <a:ext cx="3200399" cy="24432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5400">
                <a:solidFill>
                  <a:srgbClr val="00153D"/>
                </a:solidFill>
                <a:latin typeface="Arial"/>
                <a:ea typeface="Arial"/>
                <a:cs typeface="Arial"/>
                <a:sym typeface="Arial"/>
              </a:rPr>
              <a:t>이용 데이터</a:t>
            </a:r>
            <a:endParaRPr sz="5400">
              <a:solidFill>
                <a:srgbClr val="00153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" name="Google Shape;246;p12"/>
          <p:cNvSpPr txBox="1"/>
          <p:nvPr/>
        </p:nvSpPr>
        <p:spPr>
          <a:xfrm>
            <a:off x="5334000" y="566797"/>
            <a:ext cx="11963400" cy="2062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 b="1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TravelInsurancePrediction.csv</a:t>
            </a:r>
            <a:r>
              <a:rPr lang="ko-KR" sz="3200" b="1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sz="3200" b="1" dirty="0" err="1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from</a:t>
            </a:r>
            <a:r>
              <a:rPr lang="ko-KR" sz="3200" b="1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sz="3200" b="1" dirty="0" err="1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Kaggle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1" dirty="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 b="1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여행사 이용고객의 여행 보험 가입 여부를 수집한 데이터</a:t>
            </a:r>
            <a:endParaRPr sz="3200" b="1" dirty="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1" dirty="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7" name="Google Shape;247;p12"/>
          <p:cNvSpPr txBox="1"/>
          <p:nvPr/>
        </p:nvSpPr>
        <p:spPr>
          <a:xfrm>
            <a:off x="5653279" y="3432282"/>
            <a:ext cx="11963400" cy="58260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Malgun Gothic"/>
              <a:buChar char="-"/>
            </a:pPr>
            <a:r>
              <a:rPr lang="ko-KR" sz="2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Age : 나이 </a:t>
            </a:r>
            <a:endParaRPr sz="28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Malgun Gothic"/>
              <a:buChar char="-"/>
            </a:pPr>
            <a:r>
              <a:rPr lang="ko-KR" sz="2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Employment Type : 고용 유형 (민간〮자영업 / 정부기관)</a:t>
            </a:r>
            <a:endParaRPr/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Malgun Gothic"/>
              <a:buChar char="-"/>
            </a:pPr>
            <a:r>
              <a:rPr lang="ko-KR" sz="2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GraduateOrNot : 학력 (대학교 졸업 여부)</a:t>
            </a:r>
            <a:endParaRPr/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Malgun Gothic"/>
              <a:buChar char="-"/>
            </a:pPr>
            <a:r>
              <a:rPr lang="ko-KR" sz="2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AnnualIncome : 연간 소득 (30만 루피 ~ 180만 루피)</a:t>
            </a:r>
            <a:endParaRPr/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Malgun Gothic"/>
              <a:buChar char="-"/>
            </a:pPr>
            <a:r>
              <a:rPr lang="ko-KR" sz="2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FamilyMembers : 가족 구성원 수</a:t>
            </a:r>
            <a:endParaRPr sz="28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Malgun Gothic"/>
              <a:buChar char="-"/>
            </a:pPr>
            <a:r>
              <a:rPr lang="ko-KR" sz="2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ChronicDiseases : 만성 질환 여부</a:t>
            </a:r>
            <a:endParaRPr sz="28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Malgun Gothic"/>
              <a:buChar char="-"/>
            </a:pPr>
            <a:r>
              <a:rPr lang="ko-KR" sz="2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FrequentFlyer : 항공권 상용 고객 여부 </a:t>
            </a:r>
            <a:endParaRPr sz="28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Malgun Gothic"/>
              <a:buChar char="-"/>
            </a:pPr>
            <a:r>
              <a:rPr lang="ko-KR" sz="2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EverTravelledAbroad : 해외여행 경험 여부</a:t>
            </a:r>
            <a:endParaRPr sz="28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Malgun Gothic"/>
              <a:buChar char="-"/>
            </a:pPr>
            <a:r>
              <a:rPr lang="ko-KR" sz="2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TravelInsurance : 여행보험 가입 여부</a:t>
            </a:r>
            <a:endParaRPr sz="28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8" name="Google Shape;248;p12"/>
          <p:cNvSpPr/>
          <p:nvPr/>
        </p:nvSpPr>
        <p:spPr>
          <a:xfrm>
            <a:off x="5410200" y="2735581"/>
            <a:ext cx="12206479" cy="45719"/>
          </a:xfrm>
          <a:prstGeom prst="rect">
            <a:avLst/>
          </a:prstGeom>
          <a:solidFill>
            <a:srgbClr val="5886FF"/>
          </a:solidFill>
          <a:ln w="25400" cap="flat" cmpd="sng">
            <a:solidFill>
              <a:srgbClr val="5886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" name="Google Shape;249;p12"/>
          <p:cNvSpPr/>
          <p:nvPr/>
        </p:nvSpPr>
        <p:spPr>
          <a:xfrm>
            <a:off x="5410200" y="9867900"/>
            <a:ext cx="12206479" cy="45719"/>
          </a:xfrm>
          <a:prstGeom prst="rect">
            <a:avLst/>
          </a:prstGeom>
          <a:solidFill>
            <a:srgbClr val="5886FF"/>
          </a:solidFill>
          <a:ln w="25400" cap="flat" cmpd="sng">
            <a:solidFill>
              <a:srgbClr val="5886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0" name="Google Shape;250;p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46622" y="2755037"/>
            <a:ext cx="12976714" cy="42024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48" y="4762"/>
            <a:ext cx="4564952" cy="10282238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13"/>
          <p:cNvSpPr txBox="1"/>
          <p:nvPr/>
        </p:nvSpPr>
        <p:spPr>
          <a:xfrm>
            <a:off x="689324" y="3238500"/>
            <a:ext cx="3200399" cy="3689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5400" dirty="0">
                <a:solidFill>
                  <a:srgbClr val="00153D"/>
                </a:solidFill>
                <a:latin typeface="Arial"/>
                <a:ea typeface="Arial"/>
                <a:cs typeface="Arial"/>
                <a:sym typeface="Arial"/>
              </a:rPr>
              <a:t>데이터 </a:t>
            </a:r>
            <a:endParaRPr sz="5400" dirty="0">
              <a:solidFill>
                <a:srgbClr val="00153D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5400" dirty="0">
                <a:solidFill>
                  <a:srgbClr val="00153D"/>
                </a:solidFill>
                <a:latin typeface="Arial"/>
                <a:ea typeface="Arial"/>
                <a:cs typeface="Arial"/>
                <a:sym typeface="Arial"/>
              </a:rPr>
              <a:t>전 처리 과정</a:t>
            </a:r>
            <a:endParaRPr sz="5400" dirty="0">
              <a:solidFill>
                <a:srgbClr val="00153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Google Shape;257;p13"/>
          <p:cNvSpPr txBox="1"/>
          <p:nvPr/>
        </p:nvSpPr>
        <p:spPr>
          <a:xfrm>
            <a:off x="4876800" y="647700"/>
            <a:ext cx="480060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 이진분류 특성 원-핫 인코딩</a:t>
            </a:r>
            <a:endParaRPr dirty="0"/>
          </a:p>
        </p:txBody>
      </p:sp>
      <p:sp>
        <p:nvSpPr>
          <p:cNvPr id="258" name="Google Shape;258;p13"/>
          <p:cNvSpPr txBox="1"/>
          <p:nvPr/>
        </p:nvSpPr>
        <p:spPr>
          <a:xfrm>
            <a:off x="5031124" y="5960700"/>
            <a:ext cx="112542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2.클래스 불균형 문제 해결을 위한 </a:t>
            </a:r>
            <a:r>
              <a:rPr lang="ko-KR" sz="2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언더</a:t>
            </a:r>
            <a:r>
              <a:rPr lang="en-US" altLang="ko-KR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ko-KR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오버 샘플링</a:t>
            </a:r>
            <a:endParaRPr dirty="0"/>
          </a:p>
        </p:txBody>
      </p:sp>
      <p:pic>
        <p:nvPicPr>
          <p:cNvPr id="259" name="Google Shape;259;p13" descr="텍스트이(가) 표시된 사진&#10;&#10;자동 생성된 설명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254276" y="6706130"/>
            <a:ext cx="8763000" cy="3128324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13"/>
          <p:cNvSpPr txBox="1"/>
          <p:nvPr/>
        </p:nvSpPr>
        <p:spPr>
          <a:xfrm>
            <a:off x="5031119" y="2016708"/>
            <a:ext cx="5090160" cy="3108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Malgun Gothic"/>
              <a:buChar char="-"/>
            </a:pPr>
            <a:r>
              <a:rPr lang="ko-KR" sz="2800">
                <a:solidFill>
                  <a:schemeClr val="accent4"/>
                </a:solidFill>
                <a:latin typeface="Malgun Gothic"/>
                <a:ea typeface="Malgun Gothic"/>
                <a:cs typeface="Malgun Gothic"/>
                <a:sym typeface="Malgun Gothic"/>
              </a:rPr>
              <a:t>학력</a:t>
            </a:r>
            <a:endParaRPr sz="2800">
              <a:solidFill>
                <a:schemeClr val="accent4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85750" marR="0" lvl="0" indent="-1079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endParaRPr sz="2800">
              <a:solidFill>
                <a:schemeClr val="accent4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Malgun Gothic"/>
              <a:buChar char="-"/>
            </a:pPr>
            <a:r>
              <a:rPr lang="ko-KR" sz="2800">
                <a:solidFill>
                  <a:schemeClr val="accent4"/>
                </a:solidFill>
                <a:latin typeface="Malgun Gothic"/>
                <a:ea typeface="Malgun Gothic"/>
                <a:cs typeface="Malgun Gothic"/>
                <a:sym typeface="Malgun Gothic"/>
              </a:rPr>
              <a:t>만성질환 여부</a:t>
            </a:r>
            <a:endParaRPr sz="2800">
              <a:solidFill>
                <a:schemeClr val="accent4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85750" marR="0" lvl="0" indent="-1079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endParaRPr sz="2800">
              <a:solidFill>
                <a:schemeClr val="accent4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Malgun Gothic"/>
              <a:buChar char="-"/>
            </a:pPr>
            <a:r>
              <a:rPr lang="ko-KR" sz="2800">
                <a:solidFill>
                  <a:schemeClr val="accent4"/>
                </a:solidFill>
                <a:latin typeface="Malgun Gothic"/>
                <a:ea typeface="Malgun Gothic"/>
                <a:cs typeface="Malgun Gothic"/>
                <a:sym typeface="Malgun Gothic"/>
              </a:rPr>
              <a:t>항공권 상용 고객 여부</a:t>
            </a:r>
            <a:endParaRPr sz="2800">
              <a:solidFill>
                <a:schemeClr val="accent4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85750" marR="0" lvl="0" indent="-1079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endParaRPr sz="2800">
              <a:solidFill>
                <a:schemeClr val="accent4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Malgun Gothic"/>
              <a:buChar char="-"/>
            </a:pPr>
            <a:r>
              <a:rPr lang="ko-KR" sz="2800">
                <a:solidFill>
                  <a:schemeClr val="accent4"/>
                </a:solidFill>
                <a:latin typeface="Malgun Gothic"/>
                <a:ea typeface="Malgun Gothic"/>
                <a:cs typeface="Malgun Gothic"/>
                <a:sym typeface="Malgun Gothic"/>
              </a:rPr>
              <a:t>해외여행 경험 여부</a:t>
            </a:r>
            <a:endParaRPr sz="2800">
              <a:solidFill>
                <a:schemeClr val="accent4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1" name="Google Shape;261;p13"/>
          <p:cNvSpPr/>
          <p:nvPr/>
        </p:nvSpPr>
        <p:spPr>
          <a:xfrm>
            <a:off x="9785039" y="3113779"/>
            <a:ext cx="1295400" cy="9144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2" name="Google Shape;262;p13" descr="테이블이(가) 표시된 사진&#10;&#10;자동 생성된 설명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353800" y="1889344"/>
            <a:ext cx="6581973" cy="33632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7CCE4"/>
        </a:solidFill>
        <a:effectLst/>
      </p:bgPr>
    </p:bg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Google Shape;267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48" y="4762"/>
            <a:ext cx="4564952" cy="2852738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14"/>
          <p:cNvSpPr txBox="1"/>
          <p:nvPr/>
        </p:nvSpPr>
        <p:spPr>
          <a:xfrm>
            <a:off x="689324" y="90002"/>
            <a:ext cx="3200399" cy="24432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5400">
                <a:solidFill>
                  <a:srgbClr val="00153D"/>
                </a:solidFill>
                <a:latin typeface="Arial"/>
                <a:ea typeface="Arial"/>
                <a:cs typeface="Arial"/>
                <a:sym typeface="Arial"/>
              </a:rPr>
              <a:t>데이터 </a:t>
            </a:r>
            <a:endParaRPr sz="5400">
              <a:solidFill>
                <a:srgbClr val="00153D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5400">
                <a:solidFill>
                  <a:srgbClr val="00153D"/>
                </a:solidFill>
                <a:latin typeface="Arial"/>
                <a:ea typeface="Arial"/>
                <a:cs typeface="Arial"/>
                <a:sym typeface="Arial"/>
              </a:rPr>
              <a:t>분석 과정</a:t>
            </a:r>
            <a:endParaRPr sz="5400">
              <a:solidFill>
                <a:srgbClr val="00153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9" name="Google Shape;269;p14"/>
          <p:cNvSpPr txBox="1"/>
          <p:nvPr/>
        </p:nvSpPr>
        <p:spPr>
          <a:xfrm>
            <a:off x="5410200" y="282144"/>
            <a:ext cx="480060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 KNN </a:t>
            </a:r>
            <a:endParaRPr sz="2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0" name="Google Shape;270;p14"/>
          <p:cNvSpPr txBox="1"/>
          <p:nvPr/>
        </p:nvSpPr>
        <p:spPr>
          <a:xfrm>
            <a:off x="762000" y="3968635"/>
            <a:ext cx="579120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2. GBM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1" name="Google Shape;271;p14" descr="텍스트이(가) 표시된 사진&#10;&#10;자동 생성된 설명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10200" y="796856"/>
            <a:ext cx="8610600" cy="3047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14" descr="텍스트이(가) 표시된 사진&#10;&#10;자동 생성된 설명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62000" y="4488526"/>
            <a:ext cx="7328440" cy="323105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14"/>
          <p:cNvSpPr txBox="1"/>
          <p:nvPr/>
        </p:nvSpPr>
        <p:spPr>
          <a:xfrm>
            <a:off x="8763000" y="3968635"/>
            <a:ext cx="579120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3. DecisionTree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4" name="Google Shape;274;p14" descr="테이블이(가) 표시된 사진&#10;&#10;자동 생성된 설명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757821" y="4488526"/>
            <a:ext cx="7877556" cy="50467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886FF"/>
        </a:solidFill>
        <a:effectLst/>
      </p:bgPr>
    </p:bg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Google Shape;279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634921" y="-169838"/>
            <a:ext cx="18976657" cy="113859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142857" y="761905"/>
            <a:ext cx="8380952" cy="1159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1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142857" y="761905"/>
            <a:ext cx="8380952" cy="8761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1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142857" y="5018904"/>
            <a:ext cx="8380952" cy="9524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15"/>
          <p:cNvSpPr txBox="1"/>
          <p:nvPr/>
        </p:nvSpPr>
        <p:spPr>
          <a:xfrm>
            <a:off x="10058400" y="5829300"/>
            <a:ext cx="5871443" cy="1945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▪"/>
            </a:pPr>
            <a:r>
              <a:rPr lang="ko-KR" sz="2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최종 데이터 학습 결과</a:t>
            </a:r>
            <a:endParaRPr sz="28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165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None/>
            </a:pPr>
            <a:endParaRPr sz="28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▪"/>
            </a:pPr>
            <a:r>
              <a:rPr lang="ko-KR" sz="2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시장적용 및 활용방안</a:t>
            </a:r>
            <a:endParaRPr sz="28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p15"/>
          <p:cNvSpPr txBox="1"/>
          <p:nvPr/>
        </p:nvSpPr>
        <p:spPr>
          <a:xfrm>
            <a:off x="9751933" y="971316"/>
            <a:ext cx="7162800" cy="36471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6600">
                <a:solidFill>
                  <a:srgbClr val="5886FF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6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프로젝트 수행 결과 및 기대효과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Google Shape;289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5410200" cy="1990022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16"/>
          <p:cNvSpPr txBox="1"/>
          <p:nvPr/>
        </p:nvSpPr>
        <p:spPr>
          <a:xfrm>
            <a:off x="254583" y="-114300"/>
            <a:ext cx="4873276" cy="119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5400" dirty="0">
                <a:solidFill>
                  <a:srgbClr val="00153D"/>
                </a:solidFill>
                <a:latin typeface="Arial"/>
                <a:ea typeface="Arial"/>
                <a:cs typeface="Arial"/>
                <a:sym typeface="Arial"/>
              </a:rPr>
              <a:t>최종 학습 결과</a:t>
            </a:r>
            <a:endParaRPr sz="5400" dirty="0">
              <a:solidFill>
                <a:srgbClr val="00153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1" name="Google Shape;291;p16"/>
          <p:cNvSpPr txBox="1"/>
          <p:nvPr/>
        </p:nvSpPr>
        <p:spPr>
          <a:xfrm>
            <a:off x="11049000" y="7734300"/>
            <a:ext cx="6578710" cy="1569620"/>
          </a:xfrm>
          <a:prstGeom prst="rect">
            <a:avLst/>
          </a:prstGeom>
          <a:noFill/>
          <a:ln w="44450" cap="flat" cmpd="sng">
            <a:solidFill>
              <a:srgbClr val="F796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 dirty="0" err="1">
                <a:solidFill>
                  <a:schemeClr val="accent2"/>
                </a:solidFill>
                <a:latin typeface="+mj-ea"/>
                <a:ea typeface="+mj-ea"/>
                <a:sym typeface="Arial"/>
              </a:rPr>
              <a:t>재현률</a:t>
            </a:r>
            <a:r>
              <a:rPr lang="ko-KR" sz="3200" dirty="0">
                <a:solidFill>
                  <a:schemeClr val="accent2"/>
                </a:solidFill>
                <a:latin typeface="+mj-ea"/>
                <a:ea typeface="+mj-ea"/>
                <a:sym typeface="Arial"/>
              </a:rPr>
              <a:t> 역시 미세하지만 </a:t>
            </a:r>
            <a:r>
              <a:rPr lang="ko-KR" sz="3200" dirty="0" err="1">
                <a:solidFill>
                  <a:schemeClr val="accent2"/>
                </a:solidFill>
                <a:latin typeface="+mj-ea"/>
                <a:ea typeface="+mj-ea"/>
                <a:sym typeface="Arial"/>
              </a:rPr>
              <a:t>DecisionTree</a:t>
            </a:r>
            <a:r>
              <a:rPr lang="ko-KR" sz="3200" dirty="0">
                <a:solidFill>
                  <a:schemeClr val="accent2"/>
                </a:solidFill>
                <a:latin typeface="+mj-ea"/>
                <a:ea typeface="+mj-ea"/>
                <a:sym typeface="Arial"/>
              </a:rPr>
              <a:t> 모델이 우세한 모습을 보여줌</a:t>
            </a:r>
            <a:endParaRPr dirty="0">
              <a:latin typeface="+mj-ea"/>
              <a:ea typeface="+mj-ea"/>
            </a:endParaRPr>
          </a:p>
        </p:txBody>
      </p:sp>
      <p:pic>
        <p:nvPicPr>
          <p:cNvPr id="292" name="Google Shape;292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7345" y="2003967"/>
            <a:ext cx="5486400" cy="46774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1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400800" y="1990021"/>
            <a:ext cx="5486400" cy="46774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1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2141310" y="1964327"/>
            <a:ext cx="5486400" cy="4648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5" name="Google Shape;295;p16"/>
          <p:cNvCxnSpPr>
            <a:cxnSpLocks/>
          </p:cNvCxnSpPr>
          <p:nvPr/>
        </p:nvCxnSpPr>
        <p:spPr>
          <a:xfrm rot="5400000">
            <a:off x="14175416" y="6811325"/>
            <a:ext cx="773465" cy="644724"/>
          </a:xfrm>
          <a:prstGeom prst="bentConnector3">
            <a:avLst>
              <a:gd name="adj1" fmla="val 50000"/>
            </a:avLst>
          </a:prstGeom>
          <a:noFill/>
          <a:ln w="44450" cap="flat" cmpd="sng">
            <a:solidFill>
              <a:srgbClr val="4A7DBA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96" name="Google Shape;296;p16"/>
          <p:cNvSpPr txBox="1"/>
          <p:nvPr/>
        </p:nvSpPr>
        <p:spPr>
          <a:xfrm>
            <a:off x="2438235" y="7734300"/>
            <a:ext cx="6807310" cy="1569660"/>
          </a:xfrm>
          <a:prstGeom prst="rect">
            <a:avLst/>
          </a:prstGeom>
          <a:noFill/>
          <a:ln w="44450" cap="flat" cmpd="sng">
            <a:solidFill>
              <a:srgbClr val="F796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 dirty="0" err="1">
                <a:solidFill>
                  <a:srgbClr val="C00000"/>
                </a:solidFill>
                <a:latin typeface="+mj-ea"/>
                <a:ea typeface="+mj-ea"/>
                <a:sym typeface="Arial"/>
              </a:rPr>
              <a:t>DecisionTree는</a:t>
            </a:r>
            <a:r>
              <a:rPr lang="ko-KR" sz="3200" dirty="0">
                <a:solidFill>
                  <a:srgbClr val="C00000"/>
                </a:solidFill>
                <a:latin typeface="+mj-ea"/>
                <a:ea typeface="+mj-ea"/>
                <a:sym typeface="Arial"/>
              </a:rPr>
              <a:t> 정밀도는 GBM 모델과 비슷하지만, f1 </a:t>
            </a:r>
            <a:r>
              <a:rPr lang="ko-KR" sz="3200" dirty="0" err="1">
                <a:solidFill>
                  <a:srgbClr val="C00000"/>
                </a:solidFill>
                <a:latin typeface="+mj-ea"/>
                <a:ea typeface="+mj-ea"/>
                <a:sym typeface="Arial"/>
              </a:rPr>
              <a:t>score에서</a:t>
            </a:r>
            <a:r>
              <a:rPr lang="ko-KR" sz="3200" dirty="0">
                <a:solidFill>
                  <a:srgbClr val="C00000"/>
                </a:solidFill>
                <a:latin typeface="+mj-ea"/>
                <a:ea typeface="+mj-ea"/>
                <a:sym typeface="Arial"/>
              </a:rPr>
              <a:t> 큰 차이를 보여줌 </a:t>
            </a:r>
            <a:endParaRPr dirty="0">
              <a:latin typeface="+mj-ea"/>
              <a:ea typeface="+mj-ea"/>
            </a:endParaRPr>
          </a:p>
        </p:txBody>
      </p:sp>
      <p:cxnSp>
        <p:nvCxnSpPr>
          <p:cNvPr id="297" name="Google Shape;297;p16"/>
          <p:cNvCxnSpPr/>
          <p:nvPr/>
        </p:nvCxnSpPr>
        <p:spPr>
          <a:xfrm rot="-5400000" flipH="1">
            <a:off x="3947700" y="6896161"/>
            <a:ext cx="791400" cy="457200"/>
          </a:xfrm>
          <a:prstGeom prst="bentConnector3">
            <a:avLst>
              <a:gd name="adj1" fmla="val 50000"/>
            </a:avLst>
          </a:prstGeom>
          <a:noFill/>
          <a:ln w="44450" cap="flat" cmpd="sng">
            <a:solidFill>
              <a:srgbClr val="4A7DBA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98" name="Google Shape;298;p16"/>
          <p:cNvCxnSpPr/>
          <p:nvPr/>
        </p:nvCxnSpPr>
        <p:spPr>
          <a:xfrm rot="5400000">
            <a:off x="6892349" y="6792769"/>
            <a:ext cx="845700" cy="609600"/>
          </a:xfrm>
          <a:prstGeom prst="bentConnector3">
            <a:avLst>
              <a:gd name="adj1" fmla="val 50000"/>
            </a:avLst>
          </a:prstGeom>
          <a:noFill/>
          <a:ln w="44450" cap="flat" cmpd="sng">
            <a:solidFill>
              <a:srgbClr val="4A7DBA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99" name="Google Shape;299;p16"/>
          <p:cNvSpPr txBox="1"/>
          <p:nvPr/>
        </p:nvSpPr>
        <p:spPr>
          <a:xfrm>
            <a:off x="643930" y="1196738"/>
            <a:ext cx="4122339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dirty="0" err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DecisionTree</a:t>
            </a:r>
            <a:r>
              <a:rPr lang="ko-KR" sz="2400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학습모델 채택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17"/>
          <p:cNvSpPr/>
          <p:nvPr/>
        </p:nvSpPr>
        <p:spPr>
          <a:xfrm>
            <a:off x="0" y="0"/>
            <a:ext cx="18288001" cy="10287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5" name="Google Shape;305;p17"/>
          <p:cNvSpPr txBox="1"/>
          <p:nvPr/>
        </p:nvSpPr>
        <p:spPr>
          <a:xfrm>
            <a:off x="1447798" y="1277275"/>
            <a:ext cx="7696193" cy="2192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6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시장적용 및 활용방안</a:t>
            </a:r>
            <a:endParaRPr/>
          </a:p>
        </p:txBody>
      </p:sp>
      <p:sp>
        <p:nvSpPr>
          <p:cNvPr id="306" name="Google Shape;306;p17"/>
          <p:cNvSpPr/>
          <p:nvPr/>
        </p:nvSpPr>
        <p:spPr>
          <a:xfrm>
            <a:off x="8283843" y="1277275"/>
            <a:ext cx="9277209" cy="7732450"/>
          </a:xfrm>
          <a:custGeom>
            <a:avLst/>
            <a:gdLst/>
            <a:ahLst/>
            <a:cxnLst/>
            <a:rect l="l" t="t" r="r" b="b"/>
            <a:pathLst>
              <a:path w="6184806" h="5154967" extrusionOk="0">
                <a:moveTo>
                  <a:pt x="363179" y="3125191"/>
                </a:moveTo>
                <a:cubicBezTo>
                  <a:pt x="363179" y="3125191"/>
                  <a:pt x="363179" y="3125191"/>
                  <a:pt x="898270" y="3125191"/>
                </a:cubicBezTo>
                <a:cubicBezTo>
                  <a:pt x="931786" y="3125191"/>
                  <a:pt x="964145" y="3143614"/>
                  <a:pt x="980326" y="3173551"/>
                </a:cubicBezTo>
                <a:cubicBezTo>
                  <a:pt x="980326" y="3173551"/>
                  <a:pt x="980326" y="3173551"/>
                  <a:pt x="1248448" y="3635277"/>
                </a:cubicBezTo>
                <a:cubicBezTo>
                  <a:pt x="1265784" y="3664063"/>
                  <a:pt x="1265784" y="3700909"/>
                  <a:pt x="1248448" y="3729695"/>
                </a:cubicBezTo>
                <a:cubicBezTo>
                  <a:pt x="1248448" y="3729695"/>
                  <a:pt x="1248448" y="3729695"/>
                  <a:pt x="980326" y="4191421"/>
                </a:cubicBezTo>
                <a:cubicBezTo>
                  <a:pt x="964145" y="4221358"/>
                  <a:pt x="931786" y="4239781"/>
                  <a:pt x="898270" y="4239781"/>
                </a:cubicBezTo>
                <a:cubicBezTo>
                  <a:pt x="898270" y="4239781"/>
                  <a:pt x="898270" y="4239781"/>
                  <a:pt x="363179" y="4239781"/>
                </a:cubicBezTo>
                <a:cubicBezTo>
                  <a:pt x="328508" y="4239781"/>
                  <a:pt x="297305" y="4221358"/>
                  <a:pt x="279969" y="4191421"/>
                </a:cubicBezTo>
                <a:cubicBezTo>
                  <a:pt x="279969" y="4191421"/>
                  <a:pt x="279969" y="4191421"/>
                  <a:pt x="13002" y="3729695"/>
                </a:cubicBezTo>
                <a:cubicBezTo>
                  <a:pt x="-4334" y="3700909"/>
                  <a:pt x="-4334" y="3664063"/>
                  <a:pt x="13002" y="3635277"/>
                </a:cubicBezTo>
                <a:cubicBezTo>
                  <a:pt x="13002" y="3635277"/>
                  <a:pt x="13002" y="3635277"/>
                  <a:pt x="279969" y="3173551"/>
                </a:cubicBezTo>
                <a:cubicBezTo>
                  <a:pt x="297305" y="3143614"/>
                  <a:pt x="328508" y="3125191"/>
                  <a:pt x="363179" y="3125191"/>
                </a:cubicBezTo>
                <a:close/>
                <a:moveTo>
                  <a:pt x="2489721" y="570035"/>
                </a:moveTo>
                <a:cubicBezTo>
                  <a:pt x="2489721" y="570035"/>
                  <a:pt x="2489721" y="570035"/>
                  <a:pt x="2764862" y="570035"/>
                </a:cubicBezTo>
                <a:lnTo>
                  <a:pt x="2796959" y="570035"/>
                </a:lnTo>
                <a:lnTo>
                  <a:pt x="2827587" y="622777"/>
                </a:lnTo>
                <a:cubicBezTo>
                  <a:pt x="2870233" y="696217"/>
                  <a:pt x="2919858" y="781675"/>
                  <a:pt x="2977604" y="881117"/>
                </a:cubicBezTo>
                <a:cubicBezTo>
                  <a:pt x="3004153" y="925204"/>
                  <a:pt x="3004153" y="981634"/>
                  <a:pt x="2977604" y="1025720"/>
                </a:cubicBezTo>
                <a:cubicBezTo>
                  <a:pt x="2977604" y="1025720"/>
                  <a:pt x="2977604" y="1025720"/>
                  <a:pt x="2566968" y="1732863"/>
                </a:cubicBezTo>
                <a:cubicBezTo>
                  <a:pt x="2542188" y="1778712"/>
                  <a:pt x="2492629" y="1806927"/>
                  <a:pt x="2441299" y="1806927"/>
                </a:cubicBezTo>
                <a:cubicBezTo>
                  <a:pt x="2441299" y="1806927"/>
                  <a:pt x="2441299" y="1806927"/>
                  <a:pt x="1621798" y="1806927"/>
                </a:cubicBezTo>
                <a:cubicBezTo>
                  <a:pt x="1608523" y="1806927"/>
                  <a:pt x="1595580" y="1805163"/>
                  <a:pt x="1583218" y="1801802"/>
                </a:cubicBezTo>
                <a:lnTo>
                  <a:pt x="1556683" y="1790677"/>
                </a:lnTo>
                <a:lnTo>
                  <a:pt x="1572899" y="1762631"/>
                </a:lnTo>
                <a:cubicBezTo>
                  <a:pt x="1719523" y="1509042"/>
                  <a:pt x="1907201" y="1184448"/>
                  <a:pt x="2147429" y="768968"/>
                </a:cubicBezTo>
                <a:cubicBezTo>
                  <a:pt x="2218739" y="645819"/>
                  <a:pt x="2347099" y="570035"/>
                  <a:pt x="2489721" y="570035"/>
                </a:cubicBezTo>
                <a:close/>
                <a:moveTo>
                  <a:pt x="1573268" y="0"/>
                </a:moveTo>
                <a:cubicBezTo>
                  <a:pt x="1573268" y="0"/>
                  <a:pt x="1573268" y="0"/>
                  <a:pt x="2497662" y="0"/>
                </a:cubicBezTo>
                <a:cubicBezTo>
                  <a:pt x="2555561" y="0"/>
                  <a:pt x="2611463" y="31828"/>
                  <a:pt x="2639415" y="83546"/>
                </a:cubicBezTo>
                <a:cubicBezTo>
                  <a:pt x="2639415" y="83546"/>
                  <a:pt x="2639415" y="83546"/>
                  <a:pt x="2887862" y="511387"/>
                </a:cubicBezTo>
                <a:lnTo>
                  <a:pt x="2915928" y="559720"/>
                </a:lnTo>
                <a:lnTo>
                  <a:pt x="2893844" y="559720"/>
                </a:lnTo>
                <a:lnTo>
                  <a:pt x="2789466" y="559720"/>
                </a:lnTo>
                <a:lnTo>
                  <a:pt x="2744122" y="481634"/>
                </a:lnTo>
                <a:cubicBezTo>
                  <a:pt x="2570885" y="183309"/>
                  <a:pt x="2570885" y="183309"/>
                  <a:pt x="2570885" y="183309"/>
                </a:cubicBezTo>
                <a:cubicBezTo>
                  <a:pt x="2546104" y="137459"/>
                  <a:pt x="2496545" y="109244"/>
                  <a:pt x="2445216" y="109244"/>
                </a:cubicBezTo>
                <a:cubicBezTo>
                  <a:pt x="1625714" y="109244"/>
                  <a:pt x="1625714" y="109244"/>
                  <a:pt x="1625714" y="109244"/>
                </a:cubicBezTo>
                <a:cubicBezTo>
                  <a:pt x="1572615" y="109244"/>
                  <a:pt x="1524825" y="137459"/>
                  <a:pt x="1498276" y="183309"/>
                </a:cubicBezTo>
                <a:cubicBezTo>
                  <a:pt x="1089410" y="890450"/>
                  <a:pt x="1089410" y="890450"/>
                  <a:pt x="1089410" y="890450"/>
                </a:cubicBezTo>
                <a:cubicBezTo>
                  <a:pt x="1062860" y="934537"/>
                  <a:pt x="1062860" y="990968"/>
                  <a:pt x="1089410" y="1035054"/>
                </a:cubicBezTo>
                <a:cubicBezTo>
                  <a:pt x="1498276" y="1742196"/>
                  <a:pt x="1498276" y="1742196"/>
                  <a:pt x="1498276" y="1742196"/>
                </a:cubicBezTo>
                <a:cubicBezTo>
                  <a:pt x="1511551" y="1765121"/>
                  <a:pt x="1530135" y="1783637"/>
                  <a:pt x="1552039" y="1796421"/>
                </a:cubicBezTo>
                <a:lnTo>
                  <a:pt x="1558260" y="1799029"/>
                </a:lnTo>
                <a:lnTo>
                  <a:pt x="1524911" y="1856707"/>
                </a:lnTo>
                <a:lnTo>
                  <a:pt x="1500108" y="1899604"/>
                </a:lnTo>
                <a:lnTo>
                  <a:pt x="1525834" y="1910390"/>
                </a:lnTo>
                <a:cubicBezTo>
                  <a:pt x="1539779" y="1914181"/>
                  <a:pt x="1554378" y="1916170"/>
                  <a:pt x="1569352" y="1916170"/>
                </a:cubicBezTo>
                <a:cubicBezTo>
                  <a:pt x="2493745" y="1916170"/>
                  <a:pt x="2493745" y="1916170"/>
                  <a:pt x="2493745" y="1916170"/>
                </a:cubicBezTo>
                <a:cubicBezTo>
                  <a:pt x="2551645" y="1916170"/>
                  <a:pt x="2607546" y="1884345"/>
                  <a:pt x="2635498" y="1832627"/>
                </a:cubicBezTo>
                <a:cubicBezTo>
                  <a:pt x="3098693" y="1034974"/>
                  <a:pt x="3098693" y="1034974"/>
                  <a:pt x="3098693" y="1034974"/>
                </a:cubicBezTo>
                <a:cubicBezTo>
                  <a:pt x="3128641" y="985246"/>
                  <a:pt x="3128641" y="921593"/>
                  <a:pt x="3098693" y="871863"/>
                </a:cubicBezTo>
                <a:cubicBezTo>
                  <a:pt x="3040794" y="772157"/>
                  <a:pt x="2990132" y="684914"/>
                  <a:pt x="2945803" y="608576"/>
                </a:cubicBezTo>
                <a:lnTo>
                  <a:pt x="2923422" y="570035"/>
                </a:lnTo>
                <a:lnTo>
                  <a:pt x="3027104" y="570035"/>
                </a:lnTo>
                <a:cubicBezTo>
                  <a:pt x="3349535" y="570035"/>
                  <a:pt x="3865424" y="570035"/>
                  <a:pt x="4690846" y="570035"/>
                </a:cubicBezTo>
                <a:cubicBezTo>
                  <a:pt x="4828714" y="570035"/>
                  <a:pt x="4961827" y="645819"/>
                  <a:pt x="5028384" y="768968"/>
                </a:cubicBezTo>
                <a:cubicBezTo>
                  <a:pt x="5028384" y="768968"/>
                  <a:pt x="5028384" y="768968"/>
                  <a:pt x="6131323" y="2668304"/>
                </a:cubicBezTo>
                <a:cubicBezTo>
                  <a:pt x="6202634" y="2786717"/>
                  <a:pt x="6202634" y="2938285"/>
                  <a:pt x="6131323" y="3056698"/>
                </a:cubicBezTo>
                <a:cubicBezTo>
                  <a:pt x="6131323" y="3056698"/>
                  <a:pt x="6131323" y="3056698"/>
                  <a:pt x="5028384" y="4956035"/>
                </a:cubicBezTo>
                <a:cubicBezTo>
                  <a:pt x="4961827" y="5079184"/>
                  <a:pt x="4828714" y="5154967"/>
                  <a:pt x="4690846" y="5154967"/>
                </a:cubicBezTo>
                <a:cubicBezTo>
                  <a:pt x="4690846" y="5154967"/>
                  <a:pt x="4690846" y="5154967"/>
                  <a:pt x="2489721" y="5154967"/>
                </a:cubicBezTo>
                <a:cubicBezTo>
                  <a:pt x="2347099" y="5154967"/>
                  <a:pt x="2218739" y="5079184"/>
                  <a:pt x="2147429" y="4956035"/>
                </a:cubicBezTo>
                <a:cubicBezTo>
                  <a:pt x="2147429" y="4956035"/>
                  <a:pt x="2147429" y="4956035"/>
                  <a:pt x="1049243" y="3056698"/>
                </a:cubicBezTo>
                <a:cubicBezTo>
                  <a:pt x="977932" y="2938285"/>
                  <a:pt x="977932" y="2786717"/>
                  <a:pt x="1049243" y="2668304"/>
                </a:cubicBezTo>
                <a:cubicBezTo>
                  <a:pt x="1049243" y="2668304"/>
                  <a:pt x="1049243" y="2668304"/>
                  <a:pt x="1457007" y="1963067"/>
                </a:cubicBezTo>
                <a:lnTo>
                  <a:pt x="1491373" y="1903634"/>
                </a:lnTo>
                <a:lnTo>
                  <a:pt x="1490164" y="1903127"/>
                </a:lnTo>
                <a:cubicBezTo>
                  <a:pt x="1465456" y="1888705"/>
                  <a:pt x="1444493" y="1867820"/>
                  <a:pt x="1429519" y="1841960"/>
                </a:cubicBezTo>
                <a:cubicBezTo>
                  <a:pt x="1429519" y="1841960"/>
                  <a:pt x="1429519" y="1841960"/>
                  <a:pt x="968320" y="1044307"/>
                </a:cubicBezTo>
                <a:cubicBezTo>
                  <a:pt x="938371" y="994579"/>
                  <a:pt x="938371" y="930926"/>
                  <a:pt x="968320" y="881196"/>
                </a:cubicBezTo>
                <a:cubicBezTo>
                  <a:pt x="968320" y="881196"/>
                  <a:pt x="968320" y="881196"/>
                  <a:pt x="1429519" y="83546"/>
                </a:cubicBezTo>
                <a:cubicBezTo>
                  <a:pt x="1459466" y="31828"/>
                  <a:pt x="1513373" y="0"/>
                  <a:pt x="1573268" y="0"/>
                </a:cubicBezTo>
                <a:close/>
              </a:path>
            </a:pathLst>
          </a:custGeom>
          <a:solidFill>
            <a:srgbClr val="7F7F7F">
              <a:alpha val="1490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7" name="Google Shape;307;p17"/>
          <p:cNvSpPr/>
          <p:nvPr/>
        </p:nvSpPr>
        <p:spPr>
          <a:xfrm>
            <a:off x="11302995" y="3158205"/>
            <a:ext cx="4825999" cy="4825999"/>
          </a:xfrm>
          <a:prstGeom prst="ellipse">
            <a:avLst/>
          </a:prstGeom>
          <a:solidFill>
            <a:srgbClr val="D3D3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p17"/>
          <p:cNvSpPr/>
          <p:nvPr/>
        </p:nvSpPr>
        <p:spPr>
          <a:xfrm>
            <a:off x="11302995" y="3158205"/>
            <a:ext cx="4825999" cy="4825999"/>
          </a:xfrm>
          <a:prstGeom prst="pie">
            <a:avLst>
              <a:gd name="adj1" fmla="val 16200000"/>
              <a:gd name="adj2" fmla="val 1554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p17"/>
          <p:cNvSpPr/>
          <p:nvPr/>
        </p:nvSpPr>
        <p:spPr>
          <a:xfrm>
            <a:off x="11664944" y="3520154"/>
            <a:ext cx="4102101" cy="4102101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10" name="Google Shape;310;p17" descr="Head with Gear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316454" y="4171664"/>
            <a:ext cx="2799081" cy="2799081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graphicFrame>
        <p:nvGraphicFramePr>
          <p:cNvPr id="311" name="Google Shape;311;p17"/>
          <p:cNvGraphicFramePr/>
          <p:nvPr>
            <p:extLst>
              <p:ext uri="{D42A27DB-BD31-4B8C-83A1-F6EECF244321}">
                <p14:modId xmlns:p14="http://schemas.microsoft.com/office/powerpoint/2010/main" val="3854862019"/>
              </p:ext>
            </p:extLst>
          </p:nvPr>
        </p:nvGraphicFramePr>
        <p:xfrm>
          <a:off x="1362069" y="3332988"/>
          <a:ext cx="7867650" cy="6158680"/>
        </p:xfrm>
        <a:graphic>
          <a:graphicData uri="http://schemas.openxmlformats.org/drawingml/2006/table">
            <a:tbl>
              <a:tblPr firstRow="1" bandRow="1">
                <a:noFill/>
                <a:tableStyleId>{D23799DE-B7F8-464F-87B5-2E38887E4382}</a:tableStyleId>
              </a:tblPr>
              <a:tblGrid>
                <a:gridCol w="3933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33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27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000" b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인도 내 보험 가입 여유 중산층 이상</a:t>
                      </a:r>
                      <a:endParaRPr sz="2000" b="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000" b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약 1억 5천만 명</a:t>
                      </a:r>
                      <a:endParaRPr dirty="0"/>
                    </a:p>
                  </a:txBody>
                  <a:tcPr marL="91450" marR="91450" marT="45725" marB="45725" anchor="ctr">
                    <a:solidFill>
                      <a:srgbClr val="C5D8F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3600" u="none" strike="noStrike" cap="none" dirty="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1억 2</a:t>
                      </a:r>
                      <a:r>
                        <a:rPr lang="en-US" altLang="ko-KR" sz="3600" u="none" strike="noStrike" cap="none" dirty="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,</a:t>
                      </a:r>
                      <a:r>
                        <a:rPr lang="ko-KR" sz="3600" u="none" strike="noStrike" cap="none" dirty="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700만 </a:t>
                      </a:r>
                      <a:r>
                        <a:rPr lang="ko-KR" sz="2000" u="none" strike="noStrike" cap="none" dirty="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가량</a:t>
                      </a:r>
                      <a:endParaRPr sz="200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000" u="none" strike="noStrike" cap="none" dirty="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비가입자, 가입자의 정확한</a:t>
                      </a:r>
                      <a:endParaRPr sz="200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000" u="none" strike="noStrike" cap="none" dirty="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분류가 가능함 </a:t>
                      </a:r>
                      <a:endParaRPr sz="200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solidFill>
                      <a:srgbClr val="538C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27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000" b="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ko-KR" sz="2000" b="0" u="none" strike="noStrike" cap="none" dirty="0" err="1">
                          <a:latin typeface="Arial"/>
                          <a:ea typeface="Arial"/>
                          <a:cs typeface="Arial"/>
                          <a:sym typeface="Arial"/>
                        </a:rPr>
                        <a:t>DecisionTree</a:t>
                      </a:r>
                      <a:r>
                        <a:rPr lang="ko-KR" sz="2000" b="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 f1 </a:t>
                      </a:r>
                      <a:r>
                        <a:rPr lang="ko-KR" sz="2000" b="0" u="none" strike="noStrike" cap="none" dirty="0" err="1">
                          <a:latin typeface="Arial"/>
                          <a:ea typeface="Arial"/>
                          <a:cs typeface="Arial"/>
                          <a:sym typeface="Arial"/>
                        </a:rPr>
                        <a:t>score</a:t>
                      </a:r>
                      <a:r>
                        <a:rPr lang="ko-KR" sz="2000" b="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: </a:t>
                      </a:r>
                      <a:r>
                        <a:rPr lang="ko-KR" sz="3200" b="1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85</a:t>
                      </a:r>
                      <a:r>
                        <a:rPr lang="ko-KR" sz="2000" b="1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%</a:t>
                      </a:r>
                      <a:endParaRPr sz="2000" b="1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27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00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인도 보험 판매 </a:t>
                      </a:r>
                      <a:r>
                        <a:rPr lang="ko-KR" sz="2800" b="1" u="none" strike="noStrike" cap="none" dirty="0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22</a:t>
                      </a:r>
                      <a:r>
                        <a:rPr lang="ko-KR" sz="2000" b="1" u="none" strike="noStrike" cap="none" dirty="0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%</a:t>
                      </a:r>
                      <a:r>
                        <a:rPr lang="ko-KR" sz="200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가 중개인을 </a:t>
                      </a:r>
                      <a:endParaRPr sz="200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00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통해 이뤄짐</a:t>
                      </a:r>
                      <a:endParaRPr sz="200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 b="1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b="1" u="none" strike="noStrike" cap="none" dirty="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기존 무작위 방문 판매에서</a:t>
                      </a:r>
                      <a:endParaRPr sz="1800" b="1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400" b="1" u="none" strike="noStrike" cap="none" dirty="0">
                          <a:solidFill>
                            <a:srgbClr val="95373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선정된 대상에게만 접근</a:t>
                      </a:r>
                      <a:r>
                        <a:rPr lang="ko-KR" sz="1800" b="1" u="none" strike="noStrike" cap="none" dirty="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하는 </a:t>
                      </a:r>
                      <a:endParaRPr sz="1800" b="1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b="1" u="none" strike="noStrike" cap="none" dirty="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방법을 통해 판매관리비를 획기적으로 </a:t>
                      </a:r>
                      <a:endParaRPr sz="1800" b="1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b="1" u="none" strike="noStrike" cap="none" dirty="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줄일 수 있을 것으로 판단됨</a:t>
                      </a:r>
                      <a:endParaRPr sz="1800" b="1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solidFill>
                      <a:srgbClr val="538C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12" name="Google Shape;312;p17"/>
          <p:cNvSpPr/>
          <p:nvPr/>
        </p:nvSpPr>
        <p:spPr>
          <a:xfrm>
            <a:off x="4876794" y="5190204"/>
            <a:ext cx="838200" cy="3810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99593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18"/>
          <p:cNvSpPr/>
          <p:nvPr/>
        </p:nvSpPr>
        <p:spPr>
          <a:xfrm>
            <a:off x="12115800" y="0"/>
            <a:ext cx="6172200" cy="10287000"/>
          </a:xfrm>
          <a:prstGeom prst="rect">
            <a:avLst/>
          </a:prstGeom>
          <a:solidFill>
            <a:srgbClr val="F2DADA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9" name="Google Shape;319;p18"/>
          <p:cNvSpPr txBox="1"/>
          <p:nvPr/>
        </p:nvSpPr>
        <p:spPr>
          <a:xfrm>
            <a:off x="0" y="0"/>
            <a:ext cx="8229600" cy="1015663"/>
          </a:xfrm>
          <a:prstGeom prst="rect">
            <a:avLst/>
          </a:prstGeom>
          <a:solidFill>
            <a:srgbClr val="9FE1FF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6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시장적용 및 활용방안</a:t>
            </a:r>
            <a:endParaRPr/>
          </a:p>
        </p:txBody>
      </p:sp>
      <p:pic>
        <p:nvPicPr>
          <p:cNvPr id="320" name="Google Shape;320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3253" y="7048500"/>
            <a:ext cx="11278180" cy="2540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18" descr="테이블이(가) 표시된 사진&#10;&#10;자동 생성된 설명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44102" y="5831670"/>
            <a:ext cx="6388428" cy="1124008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1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458055" y="4853148"/>
            <a:ext cx="8274475" cy="762039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18"/>
          <p:cNvSpPr txBox="1"/>
          <p:nvPr/>
        </p:nvSpPr>
        <p:spPr>
          <a:xfrm>
            <a:off x="1457902" y="3496925"/>
            <a:ext cx="9236100" cy="1323600"/>
          </a:xfrm>
          <a:prstGeom prst="rect">
            <a:avLst/>
          </a:prstGeom>
          <a:noFill/>
          <a:ln w="44450" cap="flat" cmpd="sng">
            <a:solidFill>
              <a:srgbClr val="F796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0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대표 보험사 </a:t>
            </a:r>
            <a:r>
              <a:rPr lang="ko-KR" sz="40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ICICI의</a:t>
            </a:r>
            <a:r>
              <a:rPr lang="ko-KR" sz="40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2020년 판매관리비 대략 </a:t>
            </a:r>
            <a:r>
              <a:rPr lang="ko-KR" sz="40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r>
              <a:rPr lang="en-US" altLang="ko-KR" sz="40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,</a:t>
            </a:r>
            <a:r>
              <a:rPr lang="ko-KR" sz="40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300</a:t>
            </a:r>
            <a:r>
              <a:rPr lang="ko-KR" sz="40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억 원</a:t>
            </a:r>
            <a:endParaRPr dirty="0"/>
          </a:p>
        </p:txBody>
      </p:sp>
      <p:sp>
        <p:nvSpPr>
          <p:cNvPr id="324" name="Google Shape;324;p18"/>
          <p:cNvSpPr txBox="1"/>
          <p:nvPr/>
        </p:nvSpPr>
        <p:spPr>
          <a:xfrm>
            <a:off x="12725400" y="2359069"/>
            <a:ext cx="5181600" cy="2308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가입자 대상 </a:t>
            </a:r>
            <a:r>
              <a:rPr lang="ko-KR" altLang="en-US" sz="36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선</a:t>
            </a:r>
            <a:r>
              <a:rPr lang="ko-KR" sz="36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별</a:t>
            </a:r>
            <a:r>
              <a:rPr lang="ko-KR" altLang="en-US" sz="36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로</a:t>
            </a:r>
            <a:r>
              <a:rPr lang="ko-KR" sz="36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가입의사가 낮은 인구에 대한 판촉 중단을 </a:t>
            </a:r>
            <a:r>
              <a:rPr lang="ko-KR" altLang="en-US" sz="36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통해</a:t>
            </a:r>
            <a:endParaRPr sz="36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비용절감이 가능함</a:t>
            </a:r>
            <a:endParaRPr sz="36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5" name="Google Shape;325;p18"/>
          <p:cNvSpPr txBox="1"/>
          <p:nvPr/>
        </p:nvSpPr>
        <p:spPr>
          <a:xfrm>
            <a:off x="12877800" y="6138126"/>
            <a:ext cx="4876800" cy="26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추가 데이터가 확보된다면 여행자 보험을 넘어, </a:t>
            </a:r>
            <a:endParaRPr lang="en-US" altLang="ko-KR" sz="28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b="1" dirty="0">
                <a:solidFill>
                  <a:schemeClr val="dk1"/>
                </a:solidFill>
              </a:rPr>
              <a:t>타 </a:t>
            </a:r>
            <a:r>
              <a:rPr lang="ko-KR" sz="28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보험 </a:t>
            </a:r>
            <a:r>
              <a:rPr lang="ko-KR" sz="2800" b="1" dirty="0">
                <a:solidFill>
                  <a:schemeClr val="dk1"/>
                </a:solidFill>
              </a:rPr>
              <a:t>판촉비용</a:t>
            </a:r>
            <a:r>
              <a:rPr lang="ko-KR" sz="28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절감 효과도 기대됨(</a:t>
            </a:r>
            <a:r>
              <a:rPr lang="ko-KR" sz="28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ICIC의</a:t>
            </a:r>
            <a:r>
              <a:rPr lang="ko-KR" sz="28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경우 1</a:t>
            </a:r>
            <a:r>
              <a:rPr lang="en-US" altLang="ko-KR" sz="28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</a:t>
            </a:r>
            <a:r>
              <a:rPr lang="ko-KR" sz="28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300억에서 유의미한 비율이 줄어들 것으로 예상)</a:t>
            </a:r>
            <a:endParaRPr sz="28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344;p20">
            <a:extLst>
              <a:ext uri="{FF2B5EF4-FFF2-40B4-BE49-F238E27FC236}">
                <a16:creationId xmlns:a16="http://schemas.microsoft.com/office/drawing/2014/main" id="{3330C42C-CFAA-4BCD-8412-C338F03ED826}"/>
              </a:ext>
            </a:extLst>
          </p:cNvPr>
          <p:cNvSpPr txBox="1"/>
          <p:nvPr/>
        </p:nvSpPr>
        <p:spPr>
          <a:xfrm>
            <a:off x="1051560" y="9972580"/>
            <a:ext cx="15898091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&lt;출처&gt; ICICI Prudential Life Insurance Company Limited </a:t>
            </a:r>
            <a:r>
              <a:rPr lang="ko-KR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Statement</a:t>
            </a:r>
            <a:r>
              <a:rPr lang="ko-KR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of </a:t>
            </a:r>
            <a:r>
              <a:rPr lang="ko-KR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Standalone</a:t>
            </a:r>
            <a:r>
              <a:rPr lang="ko-KR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ko-KR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Audited</a:t>
            </a:r>
            <a:r>
              <a:rPr lang="ko-KR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ko-KR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Results</a:t>
            </a:r>
            <a:r>
              <a:rPr lang="ko-KR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ko-KR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</a:t>
            </a:r>
            <a:r>
              <a:rPr lang="ko-KR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ko-KR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</a:t>
            </a:r>
            <a:r>
              <a:rPr lang="ko-KR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ko-KR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quarter</a:t>
            </a:r>
            <a:r>
              <a:rPr lang="ko-KR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ko-KR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ended</a:t>
            </a:r>
            <a:r>
              <a:rPr lang="ko-KR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ko-KR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June</a:t>
            </a:r>
            <a:r>
              <a:rPr lang="ko-KR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30, 2020, ICICI Prudential Life Insurance Company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886FF"/>
        </a:solidFill>
        <a:effectLst/>
      </p:bgPr>
    </p:bg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" name="Google Shape;330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634921" y="-169838"/>
            <a:ext cx="18976657" cy="1138599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142857" y="761905"/>
            <a:ext cx="8380952" cy="115938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1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142857" y="761905"/>
            <a:ext cx="8380952" cy="8761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1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142857" y="5018904"/>
            <a:ext cx="8380952" cy="9524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19"/>
          <p:cNvSpPr txBox="1"/>
          <p:nvPr/>
        </p:nvSpPr>
        <p:spPr>
          <a:xfrm>
            <a:off x="10058400" y="5829300"/>
            <a:ext cx="5871443" cy="1384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Noto Sans Symbols"/>
              <a:buChar char="▪"/>
            </a:pPr>
            <a:r>
              <a:rPr lang="ko-KR" sz="28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개발 후기</a:t>
            </a:r>
            <a:endParaRPr sz="28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Noto Sans Symbols"/>
              <a:buChar char="▪"/>
            </a:pPr>
            <a:r>
              <a:rPr lang="ko-KR" sz="28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느낀</a:t>
            </a:r>
            <a:r>
              <a:rPr lang="en-US" altLang="ko-KR" sz="28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28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점</a:t>
            </a:r>
            <a:endParaRPr sz="28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5" name="Google Shape;335;p19"/>
          <p:cNvSpPr txBox="1"/>
          <p:nvPr/>
        </p:nvSpPr>
        <p:spPr>
          <a:xfrm>
            <a:off x="9751933" y="1308300"/>
            <a:ext cx="7162800" cy="3647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886FF"/>
              </a:buClr>
              <a:buSzPts val="6600"/>
              <a:buFont typeface="Arial"/>
              <a:buNone/>
            </a:pPr>
            <a:r>
              <a:rPr lang="ko-KR" sz="6600" b="0" i="0" u="none" strike="noStrike" cap="none" dirty="0">
                <a:solidFill>
                  <a:srgbClr val="5886FF"/>
                </a:solidFill>
                <a:latin typeface="Arial"/>
                <a:ea typeface="Arial"/>
                <a:cs typeface="Arial"/>
                <a:sym typeface="Arial"/>
              </a:rPr>
              <a:t>05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600"/>
              <a:buFont typeface="Arial"/>
              <a:buNone/>
            </a:pPr>
            <a:r>
              <a:rPr lang="ko-KR" sz="6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개발 후기 및 </a:t>
            </a:r>
            <a:endParaRPr lang="en-US" altLang="ko-KR" sz="6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600"/>
              <a:buFont typeface="Arial"/>
              <a:buNone/>
            </a:pPr>
            <a:r>
              <a:rPr lang="ko-KR" sz="6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느낀</a:t>
            </a:r>
            <a:r>
              <a:rPr lang="en-US" altLang="ko-KR" sz="6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6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점</a:t>
            </a:r>
            <a:endParaRPr sz="6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" name="Google Shape;97;p2"/>
          <p:cNvGrpSpPr/>
          <p:nvPr/>
        </p:nvGrpSpPr>
        <p:grpSpPr>
          <a:xfrm>
            <a:off x="0" y="-2102781"/>
            <a:ext cx="18285713" cy="6262690"/>
            <a:chOff x="0" y="-2102781"/>
            <a:chExt cx="18285713" cy="6262690"/>
          </a:xfrm>
        </p:grpSpPr>
        <p:pic>
          <p:nvPicPr>
            <p:cNvPr id="98" name="Google Shape;98;p2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0" y="-2077385"/>
              <a:ext cx="18285713" cy="62372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9" name="Google Shape;99;p2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0" y="-2102781"/>
              <a:ext cx="18285713" cy="626269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00" name="Google Shape;100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61864" y="2392923"/>
            <a:ext cx="16764271" cy="72000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1" name="Google Shape;101;p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334160" y="676192"/>
            <a:ext cx="3266382" cy="10856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482232" y="2947841"/>
            <a:ext cx="6889506" cy="1159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482232" y="2947841"/>
            <a:ext cx="6889506" cy="1159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2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500753" y="4065913"/>
            <a:ext cx="6889506" cy="1159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753599" y="5934808"/>
            <a:ext cx="6889506" cy="1159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2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482232" y="6591300"/>
            <a:ext cx="6889506" cy="1159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2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9753600" y="3743046"/>
            <a:ext cx="6889506" cy="115938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2"/>
          <p:cNvSpPr txBox="1"/>
          <p:nvPr/>
        </p:nvSpPr>
        <p:spPr>
          <a:xfrm>
            <a:off x="1430884" y="3218302"/>
            <a:ext cx="6962189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01 프로젝트 팀 구성 및 역할</a:t>
            </a:r>
            <a:endParaRPr/>
          </a:p>
        </p:txBody>
      </p:sp>
      <p:sp>
        <p:nvSpPr>
          <p:cNvPr id="109" name="Google Shape;109;p2"/>
          <p:cNvSpPr txBox="1"/>
          <p:nvPr/>
        </p:nvSpPr>
        <p:spPr>
          <a:xfrm>
            <a:off x="1464412" y="4334873"/>
            <a:ext cx="688950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02 프로젝트 목표</a:t>
            </a:r>
            <a:endParaRPr/>
          </a:p>
        </p:txBody>
      </p:sp>
      <p:sp>
        <p:nvSpPr>
          <p:cNvPr id="110" name="Google Shape;110;p2"/>
          <p:cNvSpPr txBox="1"/>
          <p:nvPr/>
        </p:nvSpPr>
        <p:spPr>
          <a:xfrm>
            <a:off x="9758362" y="4013674"/>
            <a:ext cx="6884743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04 프로젝트 수행결과 및 기대효과    </a:t>
            </a:r>
            <a:endParaRPr sz="2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2"/>
          <p:cNvSpPr txBox="1"/>
          <p:nvPr/>
        </p:nvSpPr>
        <p:spPr>
          <a:xfrm>
            <a:off x="9766039" y="6353196"/>
            <a:ext cx="6365794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05 개발 후기 및 느낀 점</a:t>
            </a:r>
            <a:endParaRPr/>
          </a:p>
        </p:txBody>
      </p:sp>
      <p:sp>
        <p:nvSpPr>
          <p:cNvPr id="112" name="Google Shape;112;p2"/>
          <p:cNvSpPr txBox="1"/>
          <p:nvPr/>
        </p:nvSpPr>
        <p:spPr>
          <a:xfrm>
            <a:off x="1430884" y="1043416"/>
            <a:ext cx="5871443" cy="8254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36363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203200" algn="l" rtl="0">
              <a:lnSpc>
                <a:spcPct val="13636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None/>
            </a:pP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2"/>
          <p:cNvSpPr txBox="1"/>
          <p:nvPr/>
        </p:nvSpPr>
        <p:spPr>
          <a:xfrm>
            <a:off x="1709928" y="5060176"/>
            <a:ext cx="5871443" cy="12102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lnSpc>
                <a:spcPct val="13636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Char char="▪"/>
            </a:pPr>
            <a:r>
              <a:rPr lang="ko-KR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서비스 목표</a:t>
            </a: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3636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Char char="▪"/>
            </a:pPr>
            <a:r>
              <a:rPr lang="ko-KR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보험 시장 분석 </a:t>
            </a: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203200" algn="l" rtl="0">
              <a:lnSpc>
                <a:spcPct val="13636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None/>
            </a:pP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2"/>
          <p:cNvSpPr txBox="1"/>
          <p:nvPr/>
        </p:nvSpPr>
        <p:spPr>
          <a:xfrm>
            <a:off x="10074235" y="4709845"/>
            <a:ext cx="5871443" cy="12102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lnSpc>
                <a:spcPct val="13636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Char char="▪"/>
            </a:pPr>
            <a:r>
              <a:rPr lang="ko-KR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최종 데이터 학습 결과</a:t>
            </a: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3636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Char char="▪"/>
            </a:pPr>
            <a:r>
              <a:rPr lang="ko-KR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시장 적용 및 활용 방안</a:t>
            </a: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203200" algn="l" rtl="0">
              <a:lnSpc>
                <a:spcPct val="13636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None/>
            </a:pP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2"/>
          <p:cNvSpPr txBox="1"/>
          <p:nvPr/>
        </p:nvSpPr>
        <p:spPr>
          <a:xfrm>
            <a:off x="1430884" y="6915290"/>
            <a:ext cx="5903275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03 프로젝트 수행 절차 및 방법    </a:t>
            </a: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2"/>
          <p:cNvSpPr txBox="1"/>
          <p:nvPr/>
        </p:nvSpPr>
        <p:spPr>
          <a:xfrm>
            <a:off x="1709928" y="7646562"/>
            <a:ext cx="5871443" cy="15949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lnSpc>
                <a:spcPct val="13636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Char char="▪"/>
            </a:pPr>
            <a:r>
              <a:rPr lang="ko-KR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이용 데이터</a:t>
            </a:r>
            <a:endParaRPr/>
          </a:p>
          <a:p>
            <a:pPr marL="342900" marR="0" lvl="0" indent="-342900" algn="l" rtl="0">
              <a:lnSpc>
                <a:spcPct val="13636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Char char="▪"/>
            </a:pPr>
            <a:r>
              <a:rPr lang="ko-KR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데이터 전 처리 과정</a:t>
            </a:r>
            <a:endParaRPr/>
          </a:p>
          <a:p>
            <a:pPr marL="342900" marR="0" lvl="0" indent="-342900" algn="l" rtl="0">
              <a:lnSpc>
                <a:spcPct val="13636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Char char="▪"/>
            </a:pPr>
            <a:r>
              <a:rPr lang="ko-KR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데이터 분석 과정</a:t>
            </a:r>
            <a:endParaRPr/>
          </a:p>
          <a:p>
            <a:pPr marL="342900" marR="0" lvl="0" indent="-203200" algn="l" rtl="0">
              <a:lnSpc>
                <a:spcPct val="13636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None/>
            </a:pP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20"/>
          <p:cNvSpPr txBox="1"/>
          <p:nvPr/>
        </p:nvSpPr>
        <p:spPr>
          <a:xfrm>
            <a:off x="-1" y="1398640"/>
            <a:ext cx="15898091" cy="507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7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&lt;출처&gt; 인도 보험시장 현황 및 진출 전략 , 보험연구원(이승준, 정인영)</a:t>
            </a:r>
            <a:endParaRPr sz="27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1" name="Google Shape;341;p20"/>
          <p:cNvSpPr txBox="1"/>
          <p:nvPr/>
        </p:nvSpPr>
        <p:spPr>
          <a:xfrm>
            <a:off x="1" y="2970092"/>
            <a:ext cx="18911456" cy="507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7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&lt;출처&gt; </a:t>
            </a:r>
            <a:r>
              <a:rPr lang="ko-KR" sz="2700" u="sng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https://www.wordstream.com/blog/ws/2015/05/21/how-much-does-adwords-cost</a:t>
            </a:r>
            <a:r>
              <a:rPr lang="ko-KR" sz="27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, </a:t>
            </a:r>
            <a:r>
              <a:rPr lang="ko-KR" sz="27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WordStream</a:t>
            </a:r>
            <a:r>
              <a:rPr lang="ko-KR" sz="27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lang="ko-KR" sz="27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Dan</a:t>
            </a:r>
            <a:r>
              <a:rPr lang="ko-KR" sz="27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ko-KR" sz="27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Shewan</a:t>
            </a:r>
            <a:r>
              <a:rPr lang="ko-KR" sz="27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sz="27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2" name="Google Shape;342;p20"/>
          <p:cNvSpPr txBox="1"/>
          <p:nvPr/>
        </p:nvSpPr>
        <p:spPr>
          <a:xfrm>
            <a:off x="1" y="4689104"/>
            <a:ext cx="18911456" cy="507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7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&lt;출처&gt; </a:t>
            </a:r>
            <a:r>
              <a:rPr lang="ko-KR" sz="2700" u="sng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https://www.schengenvisainfo.com/schengen-visa-insurance/india/</a:t>
            </a:r>
            <a:r>
              <a:rPr lang="ko-KR" sz="27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, </a:t>
            </a:r>
            <a:r>
              <a:rPr lang="ko-KR" sz="27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Schengen</a:t>
            </a:r>
            <a:r>
              <a:rPr lang="ko-KR" sz="27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Visa </a:t>
            </a:r>
            <a:r>
              <a:rPr lang="ko-KR" sz="27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Information</a:t>
            </a:r>
            <a:endParaRPr sz="27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3" name="Google Shape;343;p20"/>
          <p:cNvSpPr txBox="1"/>
          <p:nvPr/>
        </p:nvSpPr>
        <p:spPr>
          <a:xfrm>
            <a:off x="1" y="6408118"/>
            <a:ext cx="18911456" cy="13388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7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&lt;출처&gt; </a:t>
            </a:r>
            <a:endParaRPr dirty="0"/>
          </a:p>
          <a:p>
            <a:pPr marL="428625" marR="0" lvl="0" indent="-42862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Calibri"/>
              <a:buChar char="-"/>
            </a:pPr>
            <a:r>
              <a:rPr lang="ko-KR" sz="2700" u="sng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https://www.statista.com/statistics/207009/number-of-outbound-visits-of-indian-nationals-from-india-since-2000/</a:t>
            </a:r>
            <a:endParaRPr sz="27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28625" marR="0" lvl="0" indent="-42862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Calibri"/>
              <a:buChar char="-"/>
            </a:pPr>
            <a:r>
              <a:rPr lang="ko-KR" sz="2700" u="sng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https://www.statista.com/statistics/207012/number-of-domestic-tourist-visits-in-india-since-2000/</a:t>
            </a:r>
            <a:r>
              <a:rPr lang="ko-KR" sz="27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, </a:t>
            </a:r>
            <a:r>
              <a:rPr lang="ko-KR" sz="27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Statista</a:t>
            </a:r>
            <a:endParaRPr sz="27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4" name="Google Shape;344;p20"/>
          <p:cNvSpPr txBox="1"/>
          <p:nvPr/>
        </p:nvSpPr>
        <p:spPr>
          <a:xfrm>
            <a:off x="1" y="8642231"/>
            <a:ext cx="15898091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7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&lt;출처&gt; ICICI Prudential Life Insurance Company Limited </a:t>
            </a:r>
            <a:r>
              <a:rPr lang="ko-KR" sz="27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Statement</a:t>
            </a:r>
            <a:r>
              <a:rPr lang="ko-KR" sz="27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of </a:t>
            </a:r>
            <a:r>
              <a:rPr lang="ko-KR" sz="27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Standalone</a:t>
            </a:r>
            <a:r>
              <a:rPr lang="ko-KR" sz="27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ko-KR" sz="27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Audited</a:t>
            </a:r>
            <a:r>
              <a:rPr lang="ko-KR" sz="27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ko-KR" sz="27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Results</a:t>
            </a:r>
            <a:r>
              <a:rPr lang="ko-KR" sz="27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ko-KR" sz="27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</a:t>
            </a:r>
            <a:r>
              <a:rPr lang="ko-KR" sz="27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ko-KR" sz="27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</a:t>
            </a:r>
            <a:r>
              <a:rPr lang="ko-KR" sz="27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ko-KR" sz="27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quarter</a:t>
            </a:r>
            <a:r>
              <a:rPr lang="ko-KR" sz="27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ko-KR" sz="27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ended</a:t>
            </a:r>
            <a:r>
              <a:rPr lang="ko-KR" sz="27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ko-KR" sz="27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June</a:t>
            </a:r>
            <a:r>
              <a:rPr lang="ko-KR" sz="27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30, 2020, ICICI Prudential Life Insurance Company</a:t>
            </a:r>
            <a:endParaRPr sz="27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9" name="Google Shape;349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634921" y="-169838"/>
            <a:ext cx="18976657" cy="1138599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142857" y="761905"/>
            <a:ext cx="8380952" cy="8761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2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142857" y="6352237"/>
            <a:ext cx="8380952" cy="9524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21"/>
          <p:cNvSpPr txBox="1"/>
          <p:nvPr/>
        </p:nvSpPr>
        <p:spPr>
          <a:xfrm>
            <a:off x="9601200" y="6819900"/>
            <a:ext cx="7239000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팀원</a:t>
            </a:r>
            <a:endParaRPr sz="2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최영두  문우호  홍성혁  박미정</a:t>
            </a:r>
            <a:endParaRPr sz="2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3" name="Google Shape;353;p21"/>
          <p:cNvSpPr txBox="1"/>
          <p:nvPr/>
        </p:nvSpPr>
        <p:spPr>
          <a:xfrm>
            <a:off x="9601200" y="1177365"/>
            <a:ext cx="6019800" cy="49552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7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여행자 보험 가입 고객</a:t>
            </a:r>
            <a:endParaRPr sz="7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7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예측 서비스 컨설팅</a:t>
            </a:r>
            <a:endParaRPr sz="7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886FF"/>
        </a:solidFill>
        <a:effectLst/>
      </p:bgPr>
    </p:bg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634921" y="-169838"/>
            <a:ext cx="18976657" cy="113859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142857" y="761905"/>
            <a:ext cx="8380952" cy="1159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138379" y="761905"/>
            <a:ext cx="8380952" cy="8761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142857" y="5018904"/>
            <a:ext cx="8380952" cy="9524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3"/>
          <p:cNvSpPr txBox="1"/>
          <p:nvPr/>
        </p:nvSpPr>
        <p:spPr>
          <a:xfrm>
            <a:off x="9902194" y="1181100"/>
            <a:ext cx="6328500" cy="3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886FF"/>
              </a:buClr>
              <a:buSzPts val="6600"/>
              <a:buFont typeface="Arial"/>
              <a:buNone/>
            </a:pPr>
            <a:r>
              <a:rPr lang="ko-KR" sz="6600" b="0" i="0" u="none" strike="noStrike" cap="none" dirty="0">
                <a:solidFill>
                  <a:srgbClr val="5886FF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ko-KR" sz="6600" dirty="0">
                <a:solidFill>
                  <a:srgbClr val="5886FF"/>
                </a:solidFill>
              </a:rPr>
              <a:t>1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600"/>
              <a:buFont typeface="Arial"/>
              <a:buNone/>
            </a:pPr>
            <a:r>
              <a:rPr lang="ko-KR" sz="6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프로젝트 팀 구성 및 역할</a:t>
            </a:r>
            <a:endParaRPr dirty="0"/>
          </a:p>
        </p:txBody>
      </p:sp>
      <p:sp>
        <p:nvSpPr>
          <p:cNvPr id="127" name="Google Shape;127;p3"/>
          <p:cNvSpPr txBox="1"/>
          <p:nvPr/>
        </p:nvSpPr>
        <p:spPr>
          <a:xfrm>
            <a:off x="9481117" y="5856768"/>
            <a:ext cx="36288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dirty="0" err="1">
                <a:solidFill>
                  <a:srgbClr val="E36C09"/>
                </a:solidFill>
                <a:latin typeface="Arial"/>
                <a:ea typeface="Arial"/>
                <a:cs typeface="Arial"/>
                <a:sym typeface="Arial"/>
              </a:rPr>
              <a:t>최영두</a:t>
            </a:r>
            <a:r>
              <a:rPr lang="ko-KR" sz="2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데이터 분석 및 시장조사</a:t>
            </a:r>
            <a:endParaRPr dirty="0"/>
          </a:p>
        </p:txBody>
      </p:sp>
      <p:sp>
        <p:nvSpPr>
          <p:cNvPr id="128" name="Google Shape;128;p3"/>
          <p:cNvSpPr txBox="1"/>
          <p:nvPr/>
        </p:nvSpPr>
        <p:spPr>
          <a:xfrm>
            <a:off x="13328845" y="5856772"/>
            <a:ext cx="36288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dirty="0" err="1">
                <a:solidFill>
                  <a:srgbClr val="00B0F0"/>
                </a:solidFill>
                <a:latin typeface="Arial"/>
                <a:ea typeface="Arial"/>
                <a:cs typeface="Arial"/>
                <a:sym typeface="Arial"/>
              </a:rPr>
              <a:t>문우호</a:t>
            </a:r>
            <a:r>
              <a:rPr lang="ko-KR" sz="2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ko-KR" sz="2800" dirty="0">
                <a:solidFill>
                  <a:schemeClr val="dk1"/>
                </a:solidFill>
              </a:rPr>
              <a:t>데이터 분석 및 시장조사</a:t>
            </a:r>
            <a:endParaRPr dirty="0"/>
          </a:p>
        </p:txBody>
      </p:sp>
      <p:sp>
        <p:nvSpPr>
          <p:cNvPr id="129" name="Google Shape;129;p3"/>
          <p:cNvSpPr txBox="1"/>
          <p:nvPr/>
        </p:nvSpPr>
        <p:spPr>
          <a:xfrm>
            <a:off x="9481117" y="7639422"/>
            <a:ext cx="36288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dirty="0">
                <a:solidFill>
                  <a:srgbClr val="31859B"/>
                </a:solidFill>
                <a:latin typeface="Arial"/>
                <a:ea typeface="Arial"/>
                <a:cs typeface="Arial"/>
                <a:sym typeface="Arial"/>
              </a:rPr>
              <a:t>박미정</a:t>
            </a:r>
            <a:r>
              <a:rPr lang="ko-KR" sz="2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시장조사 및 PPT 작성</a:t>
            </a:r>
            <a:endParaRPr dirty="0"/>
          </a:p>
        </p:txBody>
      </p:sp>
      <p:sp>
        <p:nvSpPr>
          <p:cNvPr id="130" name="Google Shape;130;p3"/>
          <p:cNvSpPr txBox="1"/>
          <p:nvPr/>
        </p:nvSpPr>
        <p:spPr>
          <a:xfrm>
            <a:off x="13328855" y="7639418"/>
            <a:ext cx="3628787" cy="95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dirty="0" err="1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홍성혁</a:t>
            </a:r>
            <a:r>
              <a:rPr lang="ko-KR" sz="2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시장조사 및 PPT 작성</a:t>
            </a: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886FF"/>
        </a:solid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634921" y="-169838"/>
            <a:ext cx="18976657" cy="113859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142857" y="761905"/>
            <a:ext cx="8380952" cy="1159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142857" y="761905"/>
            <a:ext cx="8380952" cy="8761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142857" y="5018904"/>
            <a:ext cx="8380952" cy="9524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4"/>
          <p:cNvSpPr txBox="1"/>
          <p:nvPr/>
        </p:nvSpPr>
        <p:spPr>
          <a:xfrm>
            <a:off x="9902194" y="5524500"/>
            <a:ext cx="5871443" cy="1945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▪"/>
            </a:pPr>
            <a:r>
              <a:rPr lang="ko-KR" sz="2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서비스 목표</a:t>
            </a:r>
            <a:endParaRPr sz="28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▪"/>
            </a:pPr>
            <a:r>
              <a:rPr lang="ko-KR" sz="2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보험 시장 분석 </a:t>
            </a:r>
            <a:endParaRPr sz="28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165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None/>
            </a:pPr>
            <a:endParaRPr sz="28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4"/>
          <p:cNvSpPr txBox="1"/>
          <p:nvPr/>
        </p:nvSpPr>
        <p:spPr>
          <a:xfrm>
            <a:off x="9902194" y="1181100"/>
            <a:ext cx="6328500" cy="26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6600">
                <a:solidFill>
                  <a:srgbClr val="5886FF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ko-KR" sz="6600">
                <a:solidFill>
                  <a:srgbClr val="5886FF"/>
                </a:solidFill>
              </a:rPr>
              <a:t>2</a:t>
            </a:r>
            <a:endParaRPr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6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프로젝트 배경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5713" cy="3580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916068" y="2175180"/>
            <a:ext cx="2809738" cy="28097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142857" y="2175180"/>
            <a:ext cx="2809738" cy="28097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714072" y="2175180"/>
            <a:ext cx="2809738" cy="28097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2213334" y="2476094"/>
            <a:ext cx="2232455" cy="22324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423955" y="2476094"/>
            <a:ext cx="2232455" cy="22324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5002713" y="2476094"/>
            <a:ext cx="2232455" cy="22324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1558107" y="3464588"/>
            <a:ext cx="759611" cy="2316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4398170" y="3464588"/>
            <a:ext cx="759611" cy="231637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5"/>
          <p:cNvSpPr txBox="1"/>
          <p:nvPr/>
        </p:nvSpPr>
        <p:spPr>
          <a:xfrm>
            <a:off x="3429000" y="717741"/>
            <a:ext cx="10858500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5400">
                <a:solidFill>
                  <a:srgbClr val="0F243E"/>
                </a:solidFill>
                <a:latin typeface="Arial"/>
                <a:ea typeface="Arial"/>
                <a:cs typeface="Arial"/>
                <a:sym typeface="Arial"/>
              </a:rPr>
              <a:t>서비스 목표  </a:t>
            </a:r>
            <a:endParaRPr sz="5400">
              <a:solidFill>
                <a:srgbClr val="0F243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5"/>
          <p:cNvSpPr txBox="1"/>
          <p:nvPr/>
        </p:nvSpPr>
        <p:spPr>
          <a:xfrm>
            <a:off x="12446323" y="3695700"/>
            <a:ext cx="1773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경쟁력</a:t>
            </a:r>
            <a:endParaRPr/>
          </a:p>
        </p:txBody>
      </p:sp>
      <p:sp>
        <p:nvSpPr>
          <p:cNvPr id="157" name="Google Shape;157;p5"/>
          <p:cNvSpPr txBox="1"/>
          <p:nvPr/>
        </p:nvSpPr>
        <p:spPr>
          <a:xfrm>
            <a:off x="15231925" y="3695689"/>
            <a:ext cx="1773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차별화</a:t>
            </a:r>
            <a:endParaRPr/>
          </a:p>
        </p:txBody>
      </p:sp>
      <p:sp>
        <p:nvSpPr>
          <p:cNvPr id="158" name="Google Shape;158;p5"/>
          <p:cNvSpPr txBox="1"/>
          <p:nvPr/>
        </p:nvSpPr>
        <p:spPr>
          <a:xfrm>
            <a:off x="9636059" y="3695691"/>
            <a:ext cx="1773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비용 절감</a:t>
            </a:r>
            <a:endParaRPr/>
          </a:p>
        </p:txBody>
      </p:sp>
      <p:pic>
        <p:nvPicPr>
          <p:cNvPr id="159" name="Google Shape;159;p5"/>
          <p:cNvPicPr preferRelativeResize="0"/>
          <p:nvPr/>
        </p:nvPicPr>
        <p:blipFill rotWithShape="1">
          <a:blip r:embed="rId8">
            <a:alphaModFix/>
          </a:blip>
          <a:srcRect l="26869" b="-2444"/>
          <a:stretch/>
        </p:blipFill>
        <p:spPr>
          <a:xfrm>
            <a:off x="543259" y="2175180"/>
            <a:ext cx="7730865" cy="75770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5" descr="자선 사업 단색으로 채워진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0023352" y="2640797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5" descr="전구 및 기어  단색으로 채워진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5715294" y="2697275"/>
            <a:ext cx="801422" cy="8014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5" descr="막대 그래프 상향 추세 단색으로 채워진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12938080" y="2855968"/>
            <a:ext cx="839742" cy="839742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5"/>
          <p:cNvSpPr txBox="1"/>
          <p:nvPr/>
        </p:nvSpPr>
        <p:spPr>
          <a:xfrm>
            <a:off x="9423955" y="5542678"/>
            <a:ext cx="75820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5"/>
          <p:cNvSpPr txBox="1"/>
          <p:nvPr/>
        </p:nvSpPr>
        <p:spPr>
          <a:xfrm>
            <a:off x="8825137" y="5697043"/>
            <a:ext cx="8991600" cy="11271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0" i="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본 서비스는 </a:t>
            </a:r>
            <a:r>
              <a:rPr lang="ko-KR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인도에 진출 혹은 확장하고자 하는</a:t>
            </a:r>
            <a:endParaRPr/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글로벌 보험사에 여행자보험 가입대상자를  예측하는 모델을 제공</a:t>
            </a:r>
            <a:endParaRPr/>
          </a:p>
        </p:txBody>
      </p:sp>
      <p:sp>
        <p:nvSpPr>
          <p:cNvPr id="165" name="Google Shape;165;p5"/>
          <p:cNvSpPr txBox="1"/>
          <p:nvPr/>
        </p:nvSpPr>
        <p:spPr>
          <a:xfrm>
            <a:off x="8986998" y="7536336"/>
            <a:ext cx="8455914" cy="2528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b="1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최종 목표</a:t>
            </a:r>
            <a:endParaRPr sz="2800" b="1" dirty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b="0" i="0" u="none" strike="noStrike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고객사의  </a:t>
            </a:r>
            <a:r>
              <a:rPr lang="ko-KR" sz="2800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판매관리비 절감을 통한 </a:t>
            </a:r>
            <a:r>
              <a:rPr lang="ko-KR" sz="2800" b="0" i="0" u="none" strike="noStrike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경쟁력 제고, 차별화</a:t>
            </a:r>
            <a:endParaRPr sz="2800" b="0" i="0" u="none" strike="noStrike" dirty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5079218" cy="10282238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6"/>
          <p:cNvSpPr/>
          <p:nvPr/>
        </p:nvSpPr>
        <p:spPr>
          <a:xfrm>
            <a:off x="7190566" y="3086568"/>
            <a:ext cx="1843955" cy="1796741"/>
          </a:xfrm>
          <a:prstGeom prst="pie">
            <a:avLst>
              <a:gd name="adj1" fmla="val 5377843"/>
              <a:gd name="adj2" fmla="val 16200000"/>
            </a:avLst>
          </a:prstGeom>
          <a:solidFill>
            <a:srgbClr val="9FE1FF"/>
          </a:solidFill>
          <a:ln w="25400" cap="flat" cmpd="sng">
            <a:solidFill>
              <a:srgbClr val="9FE1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Google Shape;172;p6"/>
          <p:cNvSpPr/>
          <p:nvPr/>
        </p:nvSpPr>
        <p:spPr>
          <a:xfrm>
            <a:off x="7187660" y="1105368"/>
            <a:ext cx="1843955" cy="1796741"/>
          </a:xfrm>
          <a:prstGeom prst="pie">
            <a:avLst>
              <a:gd name="adj1" fmla="val 5377843"/>
              <a:gd name="adj2" fmla="val 16200000"/>
            </a:avLst>
          </a:prstGeom>
          <a:solidFill>
            <a:srgbClr val="9FE1FF"/>
          </a:solidFill>
          <a:ln w="25400" cap="flat" cmpd="sng">
            <a:solidFill>
              <a:srgbClr val="9FE1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3" name="Google Shape;173;p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370100" y="1078146"/>
            <a:ext cx="8474976" cy="1851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365224" y="3046588"/>
            <a:ext cx="8474976" cy="1851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365023" y="5458567"/>
            <a:ext cx="8474976" cy="18348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354860" y="7473133"/>
            <a:ext cx="8474976" cy="18030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6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382985" y="1530509"/>
            <a:ext cx="734230" cy="11036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6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7431415" y="3466026"/>
            <a:ext cx="793476" cy="11124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6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 rot="5400000">
            <a:off x="6870975" y="6017407"/>
            <a:ext cx="1799425" cy="7634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6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7483558" y="5894796"/>
            <a:ext cx="794057" cy="11501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6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 rot="5400000">
            <a:off x="6858000" y="7994716"/>
            <a:ext cx="1799425" cy="7634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6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7470583" y="7938766"/>
            <a:ext cx="800737" cy="1112483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6"/>
          <p:cNvSpPr txBox="1"/>
          <p:nvPr/>
        </p:nvSpPr>
        <p:spPr>
          <a:xfrm>
            <a:off x="860115" y="3337689"/>
            <a:ext cx="3487536" cy="3689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5400">
                <a:solidFill>
                  <a:srgbClr val="00153D"/>
                </a:solidFill>
                <a:latin typeface="Arial"/>
                <a:ea typeface="Arial"/>
                <a:cs typeface="Arial"/>
                <a:sym typeface="Arial"/>
              </a:rPr>
              <a:t>인도</a:t>
            </a:r>
            <a:endParaRPr sz="5400">
              <a:solidFill>
                <a:srgbClr val="00153D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5400">
                <a:solidFill>
                  <a:srgbClr val="00153D"/>
                </a:solidFill>
                <a:latin typeface="Arial"/>
                <a:ea typeface="Arial"/>
                <a:cs typeface="Arial"/>
                <a:sym typeface="Arial"/>
              </a:rPr>
              <a:t>보험 시장</a:t>
            </a:r>
            <a:endParaRPr sz="5400">
              <a:solidFill>
                <a:srgbClr val="00153D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5400">
                <a:solidFill>
                  <a:srgbClr val="00153D"/>
                </a:solidFill>
                <a:latin typeface="Arial"/>
                <a:ea typeface="Arial"/>
                <a:cs typeface="Arial"/>
                <a:sym typeface="Arial"/>
              </a:rPr>
              <a:t>동향</a:t>
            </a:r>
            <a:endParaRPr sz="5400">
              <a:solidFill>
                <a:srgbClr val="00153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6"/>
          <p:cNvSpPr txBox="1"/>
          <p:nvPr/>
        </p:nvSpPr>
        <p:spPr>
          <a:xfrm>
            <a:off x="9335081" y="1680500"/>
            <a:ext cx="65145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민영 보험회사의 점유율 증가</a:t>
            </a:r>
            <a:endParaRPr/>
          </a:p>
        </p:txBody>
      </p:sp>
      <p:sp>
        <p:nvSpPr>
          <p:cNvPr id="185" name="Google Shape;185;p6"/>
          <p:cNvSpPr txBox="1"/>
          <p:nvPr/>
        </p:nvSpPr>
        <p:spPr>
          <a:xfrm>
            <a:off x="10662683" y="8053269"/>
            <a:ext cx="42231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광고비 지출 과다</a:t>
            </a:r>
            <a:endParaRPr/>
          </a:p>
        </p:txBody>
      </p:sp>
      <p:sp>
        <p:nvSpPr>
          <p:cNvPr id="186" name="Google Shape;186;p6"/>
          <p:cNvSpPr txBox="1"/>
          <p:nvPr/>
        </p:nvSpPr>
        <p:spPr>
          <a:xfrm>
            <a:off x="10462156" y="6152266"/>
            <a:ext cx="43587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업계 경쟁 심화</a:t>
            </a:r>
            <a:endParaRPr/>
          </a:p>
        </p:txBody>
      </p:sp>
      <p:sp>
        <p:nvSpPr>
          <p:cNvPr id="187" name="Google Shape;187;p6"/>
          <p:cNvSpPr txBox="1"/>
          <p:nvPr/>
        </p:nvSpPr>
        <p:spPr>
          <a:xfrm>
            <a:off x="9939284" y="3649028"/>
            <a:ext cx="51429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인도 내 보험 수요 증가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86" y="0"/>
            <a:ext cx="7084314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7"/>
          <p:cNvSpPr txBox="1"/>
          <p:nvPr/>
        </p:nvSpPr>
        <p:spPr>
          <a:xfrm>
            <a:off x="-1884807" y="3079983"/>
            <a:ext cx="10858500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5400">
                <a:solidFill>
                  <a:srgbClr val="0F243E"/>
                </a:solidFill>
                <a:latin typeface="Arial"/>
                <a:ea typeface="Arial"/>
                <a:cs typeface="Arial"/>
                <a:sym typeface="Arial"/>
              </a:rPr>
              <a:t>보험 시장 동향</a:t>
            </a:r>
            <a:endParaRPr sz="5400">
              <a:solidFill>
                <a:srgbClr val="0F243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4" name="Google Shape;194;p7" descr="테이블이(가) 표시된 사진&#10;&#10;자동 생성된 설명"/>
          <p:cNvPicPr preferRelativeResize="0"/>
          <p:nvPr/>
        </p:nvPicPr>
        <p:blipFill rotWithShape="1">
          <a:blip r:embed="rId4">
            <a:alphaModFix/>
          </a:blip>
          <a:srcRect l="2403" t="15185" r="1871" b="63729"/>
          <a:stretch/>
        </p:blipFill>
        <p:spPr>
          <a:xfrm>
            <a:off x="7772400" y="777693"/>
            <a:ext cx="9934028" cy="1562279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7"/>
          <p:cNvSpPr txBox="1"/>
          <p:nvPr/>
        </p:nvSpPr>
        <p:spPr>
          <a:xfrm>
            <a:off x="1262063" y="5295900"/>
            <a:ext cx="449580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수요 증가</a:t>
            </a:r>
            <a:endParaRPr/>
          </a:p>
        </p:txBody>
      </p:sp>
      <p:sp>
        <p:nvSpPr>
          <p:cNvPr id="196" name="Google Shape;196;p7"/>
          <p:cNvSpPr txBox="1"/>
          <p:nvPr/>
        </p:nvSpPr>
        <p:spPr>
          <a:xfrm>
            <a:off x="1296543" y="6743700"/>
            <a:ext cx="4495800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민영 보험사 점유율 증가</a:t>
            </a:r>
            <a:endParaRPr/>
          </a:p>
        </p:txBody>
      </p:sp>
      <p:pic>
        <p:nvPicPr>
          <p:cNvPr id="197" name="Google Shape;197;p7" descr="테이블이(가) 표시된 사진&#10;&#10;자동 생성된 설명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772400" y="2628900"/>
            <a:ext cx="9934028" cy="7427089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FDCB404-45BA-4D5C-87AD-D5C7234BE0C8}"/>
              </a:ext>
            </a:extLst>
          </p:cNvPr>
          <p:cNvSpPr txBox="1"/>
          <p:nvPr/>
        </p:nvSpPr>
        <p:spPr>
          <a:xfrm>
            <a:off x="7772400" y="7663877"/>
            <a:ext cx="9848088" cy="379494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3" name="Google Shape;340;p20">
            <a:extLst>
              <a:ext uri="{FF2B5EF4-FFF2-40B4-BE49-F238E27FC236}">
                <a16:creationId xmlns:a16="http://schemas.microsoft.com/office/drawing/2014/main" id="{0F5AF464-7807-4BF9-A761-7B7A8849D32A}"/>
              </a:ext>
            </a:extLst>
          </p:cNvPr>
          <p:cNvSpPr txBox="1"/>
          <p:nvPr/>
        </p:nvSpPr>
        <p:spPr>
          <a:xfrm>
            <a:off x="12172684" y="9979264"/>
            <a:ext cx="6113030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&lt;출처&gt; 인도 보험시장 현황 및 진출 전략 , 보험연구원(이승준, 정인영)</a:t>
            </a:r>
            <a:endParaRPr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8" name="Google Shape;198;p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227672" y="2210321"/>
            <a:ext cx="9023484" cy="58663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86" y="7848599"/>
            <a:ext cx="18285713" cy="2472872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9"/>
          <p:cNvSpPr/>
          <p:nvPr/>
        </p:nvSpPr>
        <p:spPr>
          <a:xfrm rot="5400000">
            <a:off x="1618960" y="-1651816"/>
            <a:ext cx="2903041" cy="5372099"/>
          </a:xfrm>
          <a:prstGeom prst="homePlate">
            <a:avLst>
              <a:gd name="adj" fmla="val 34163"/>
            </a:avLst>
          </a:prstGeom>
          <a:solidFill>
            <a:srgbClr val="9FE1FF"/>
          </a:solidFill>
          <a:ln w="25400" cap="flat" cmpd="sng">
            <a:solidFill>
              <a:srgbClr val="9FE1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p9"/>
          <p:cNvSpPr txBox="1"/>
          <p:nvPr/>
        </p:nvSpPr>
        <p:spPr>
          <a:xfrm>
            <a:off x="909471" y="419100"/>
            <a:ext cx="4322017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400" b="0" i="0" u="none" strike="noStrike">
                <a:solidFill>
                  <a:srgbClr val="0F243E"/>
                </a:solidFill>
                <a:latin typeface="Arial"/>
                <a:ea typeface="Arial"/>
                <a:cs typeface="Arial"/>
                <a:sym typeface="Arial"/>
              </a:rPr>
              <a:t>인도 여행보험사</a:t>
            </a:r>
            <a:endParaRPr sz="4400">
              <a:solidFill>
                <a:srgbClr val="0F243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7" name="Google Shape;207;p9" descr="텍스트이(가) 표시된 사진&#10;&#10;자동 생성된 설명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40899" y="3826906"/>
            <a:ext cx="3002543" cy="18740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080298" y="4265053"/>
            <a:ext cx="4152995" cy="11842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9" descr="텍스트, 실외, 표지판이(가) 표시된 사진&#10;&#10;자동 생성된 설명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637226" y="5058702"/>
            <a:ext cx="1874087" cy="18740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9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881532" y="4142892"/>
            <a:ext cx="5052105" cy="50521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9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1437859" y="2095593"/>
            <a:ext cx="1794625" cy="16154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9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4038490" y="2656536"/>
            <a:ext cx="6203681" cy="792423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9"/>
          <p:cNvSpPr txBox="1"/>
          <p:nvPr/>
        </p:nvSpPr>
        <p:spPr>
          <a:xfrm>
            <a:off x="4174597" y="8295712"/>
            <a:ext cx="9938805" cy="1299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현재 인도의 여행보험 판매사는 대략  20개,</a:t>
            </a:r>
            <a:endParaRPr dirty="0"/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진입과 확장을 위해서는 </a:t>
            </a:r>
            <a:r>
              <a:rPr lang="ko-KR" sz="2800" b="1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경쟁력 강화</a:t>
            </a:r>
            <a:r>
              <a:rPr lang="ko-KR" sz="2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와 </a:t>
            </a:r>
            <a:r>
              <a:rPr lang="ko-KR" sz="2800" b="1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차별화</a:t>
            </a:r>
            <a:r>
              <a:rPr lang="ko-KR" sz="2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가 필수 </a:t>
            </a:r>
            <a:endParaRPr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4B12EDC-8289-469F-A32B-D407F16697F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644214" y="2095593"/>
            <a:ext cx="2585123" cy="1938842"/>
          </a:xfrm>
          <a:prstGeom prst="rect">
            <a:avLst/>
          </a:prstGeom>
        </p:spPr>
      </p:pic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3F407ED1-A3B9-42C4-8F19-B05F83ED33C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545845" y="4847155"/>
            <a:ext cx="3217495" cy="180179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7CCE4"/>
        </a:solidFill>
        <a:effectLst/>
      </p:bgPr>
    </p:bg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54102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8"/>
          <p:cNvSpPr txBox="1"/>
          <p:nvPr/>
        </p:nvSpPr>
        <p:spPr>
          <a:xfrm>
            <a:off x="822480" y="3918392"/>
            <a:ext cx="3795080" cy="24432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5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광고비 지출 과다</a:t>
            </a:r>
            <a:endParaRPr sz="5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0" name="Google Shape;220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19800" y="419100"/>
            <a:ext cx="6041768" cy="79702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298586" y="2467992"/>
            <a:ext cx="9714206" cy="7166613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341;p20">
            <a:extLst>
              <a:ext uri="{FF2B5EF4-FFF2-40B4-BE49-F238E27FC236}">
                <a16:creationId xmlns:a16="http://schemas.microsoft.com/office/drawing/2014/main" id="{54E3D3EC-1905-4546-ABFC-4CD4FCE1D17E}"/>
              </a:ext>
            </a:extLst>
          </p:cNvPr>
          <p:cNvSpPr txBox="1"/>
          <p:nvPr/>
        </p:nvSpPr>
        <p:spPr>
          <a:xfrm>
            <a:off x="9381745" y="9714032"/>
            <a:ext cx="8906255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&lt;출처&gt; </a:t>
            </a:r>
            <a:r>
              <a:rPr lang="ko-KR" u="sng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https://www.wordstream.com/blog/ws/2015/05/21/how-much-does-adwords-cost</a:t>
            </a:r>
            <a:r>
              <a:rPr lang="ko-KR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, </a:t>
            </a:r>
            <a:r>
              <a:rPr lang="ko-KR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WordStream</a:t>
            </a:r>
            <a:r>
              <a:rPr lang="ko-KR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lang="ko-KR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Dan</a:t>
            </a:r>
            <a:r>
              <a:rPr lang="ko-KR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ko-KR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Shewan</a:t>
            </a:r>
            <a:r>
              <a:rPr lang="ko-KR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342;p20">
            <a:extLst>
              <a:ext uri="{FF2B5EF4-FFF2-40B4-BE49-F238E27FC236}">
                <a16:creationId xmlns:a16="http://schemas.microsoft.com/office/drawing/2014/main" id="{CF240927-4AE1-42D1-BAE0-3D49AF0AB8A6}"/>
              </a:ext>
            </a:extLst>
          </p:cNvPr>
          <p:cNvSpPr txBox="1"/>
          <p:nvPr/>
        </p:nvSpPr>
        <p:spPr>
          <a:xfrm>
            <a:off x="9381745" y="9947327"/>
            <a:ext cx="8549639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&lt;출처&gt; </a:t>
            </a:r>
            <a:r>
              <a:rPr lang="ko-KR" u="sng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https://www.schengenvisainfo.com/schengen-visa-insurance/india/</a:t>
            </a:r>
            <a:r>
              <a:rPr lang="ko-KR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, </a:t>
            </a:r>
            <a:r>
              <a:rPr lang="ko-KR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Schengen</a:t>
            </a:r>
            <a:r>
              <a:rPr lang="ko-KR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Visa </a:t>
            </a:r>
            <a:r>
              <a:rPr lang="ko-KR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Information</a:t>
            </a:r>
            <a:endParaRPr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A2B3EC-056C-4239-846C-12A4EF6C3D5C}"/>
              </a:ext>
            </a:extLst>
          </p:cNvPr>
          <p:cNvSpPr txBox="1"/>
          <p:nvPr/>
        </p:nvSpPr>
        <p:spPr>
          <a:xfrm>
            <a:off x="9144000" y="652395"/>
            <a:ext cx="5058236" cy="156966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구글 광고 키워드 카테고리별 최고 </a:t>
            </a:r>
            <a:r>
              <a:rPr lang="ko-KR" altLang="en-US" sz="3200" dirty="0" err="1"/>
              <a:t>입찰가</a:t>
            </a:r>
            <a:r>
              <a:rPr lang="en-US" altLang="ko-KR" sz="3200" dirty="0"/>
              <a:t>:</a:t>
            </a:r>
          </a:p>
          <a:p>
            <a:r>
              <a:rPr lang="en-US" altLang="ko-KR" sz="3200" dirty="0"/>
              <a:t>‘</a:t>
            </a:r>
            <a:r>
              <a:rPr lang="ko-KR" altLang="en-US" sz="3200" dirty="0">
                <a:solidFill>
                  <a:srgbClr val="FF0000"/>
                </a:solidFill>
              </a:rPr>
              <a:t>보험</a:t>
            </a:r>
            <a:r>
              <a:rPr lang="en-US" altLang="ko-KR" sz="3200" dirty="0"/>
              <a:t>’, </a:t>
            </a:r>
            <a:r>
              <a:rPr lang="en-US" altLang="ko-KR" sz="3200" dirty="0">
                <a:solidFill>
                  <a:srgbClr val="FF0000"/>
                </a:solidFill>
              </a:rPr>
              <a:t>54.91</a:t>
            </a:r>
            <a:r>
              <a:rPr lang="ko-KR" altLang="en-US" sz="3200" dirty="0"/>
              <a:t>달러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EB22C07C-8A10-460A-B6AE-EAC990170AD9}"/>
              </a:ext>
            </a:extLst>
          </p:cNvPr>
          <p:cNvCxnSpPr>
            <a:cxnSpLocks/>
          </p:cNvCxnSpPr>
          <p:nvPr/>
        </p:nvCxnSpPr>
        <p:spPr>
          <a:xfrm flipH="1">
            <a:off x="8052047" y="1434974"/>
            <a:ext cx="988637" cy="393826"/>
          </a:xfrm>
          <a:prstGeom prst="straightConnector1">
            <a:avLst/>
          </a:prstGeom>
          <a:ln w="1270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D2D2ABE-14CF-490F-BB07-04428CD2E446}"/>
              </a:ext>
            </a:extLst>
          </p:cNvPr>
          <p:cNvSpPr txBox="1"/>
          <p:nvPr/>
        </p:nvSpPr>
        <p:spPr>
          <a:xfrm>
            <a:off x="9463153" y="3462291"/>
            <a:ext cx="4980816" cy="456101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5700E46-827F-402C-BA36-2B3330BCCC64}"/>
              </a:ext>
            </a:extLst>
          </p:cNvPr>
          <p:cNvSpPr txBox="1"/>
          <p:nvPr/>
        </p:nvSpPr>
        <p:spPr>
          <a:xfrm>
            <a:off x="10718001" y="2397999"/>
            <a:ext cx="5248237" cy="830997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/>
              <a:t>산업별 월 평균 구글 광고지출비 순위</a:t>
            </a:r>
            <a:endParaRPr lang="en-US" altLang="ko-KR" sz="2400" dirty="0"/>
          </a:p>
          <a:p>
            <a:pPr algn="ctr"/>
            <a:r>
              <a:rPr lang="ko-KR" altLang="en-US" sz="2400" dirty="0">
                <a:solidFill>
                  <a:srgbClr val="FF0000"/>
                </a:solidFill>
              </a:rPr>
              <a:t>보험업계</a:t>
            </a:r>
            <a:r>
              <a:rPr lang="ko-KR" altLang="en-US" sz="2400" dirty="0"/>
              <a:t> 월 </a:t>
            </a:r>
            <a:r>
              <a:rPr lang="en-US" altLang="ko-KR" sz="2400" dirty="0">
                <a:solidFill>
                  <a:srgbClr val="FF0000"/>
                </a:solidFill>
              </a:rPr>
              <a:t>18.57</a:t>
            </a:r>
            <a:r>
              <a:rPr lang="ko-KR" altLang="en-US" sz="2400" dirty="0"/>
              <a:t>달러 지출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1" grpId="0" animBg="1"/>
      <p:bldP spid="12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</TotalTime>
  <Words>762</Words>
  <Application>Microsoft Office PowerPoint</Application>
  <PresentationFormat>사용자 지정</PresentationFormat>
  <Paragraphs>145</Paragraphs>
  <Slides>21</Slides>
  <Notes>21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7" baseType="lpstr">
      <vt:lpstr>Noto Sans Symbols</vt:lpstr>
      <vt:lpstr>Malgun Gothic</vt:lpstr>
      <vt:lpstr>Malgun Gothic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5263</cp:lastModifiedBy>
  <cp:revision>13</cp:revision>
  <dcterms:created xsi:type="dcterms:W3CDTF">2021-08-27T14:21:55Z</dcterms:created>
  <dcterms:modified xsi:type="dcterms:W3CDTF">2021-09-02T06:02:46Z</dcterms:modified>
</cp:coreProperties>
</file>